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handoutMasterIdLst>
    <p:handoutMasterId r:id="rId29"/>
  </p:handoutMasterIdLst>
  <p:sldIdLst>
    <p:sldId id="256" r:id="rId5"/>
    <p:sldId id="263" r:id="rId6"/>
    <p:sldId id="259" r:id="rId7"/>
    <p:sldId id="270" r:id="rId8"/>
    <p:sldId id="279" r:id="rId9"/>
    <p:sldId id="283" r:id="rId10"/>
    <p:sldId id="281" r:id="rId11"/>
    <p:sldId id="280" r:id="rId12"/>
    <p:sldId id="278" r:id="rId13"/>
    <p:sldId id="282" r:id="rId14"/>
    <p:sldId id="264" r:id="rId15"/>
    <p:sldId id="265" r:id="rId16"/>
    <p:sldId id="266" r:id="rId17"/>
    <p:sldId id="267" r:id="rId18"/>
    <p:sldId id="268" r:id="rId19"/>
    <p:sldId id="269" r:id="rId20"/>
    <p:sldId id="271" r:id="rId21"/>
    <p:sldId id="272" r:id="rId22"/>
    <p:sldId id="276" r:id="rId23"/>
    <p:sldId id="277" r:id="rId24"/>
    <p:sldId id="273" r:id="rId25"/>
    <p:sldId id="275" r:id="rId26"/>
    <p:sldId id="274" r:id="rId27"/>
  </p:sldIdLst>
  <p:sldSz cx="9144000" cy="5715000" type="screen16x10"/>
  <p:notesSz cx="6858000" cy="9144000"/>
  <p:defaultText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D3B"/>
    <a:srgbClr val="D900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8" autoAdjust="0"/>
    <p:restoredTop sz="94660"/>
  </p:normalViewPr>
  <p:slideViewPr>
    <p:cSldViewPr snapToGrid="0">
      <p:cViewPr varScale="1">
        <p:scale>
          <a:sx n="135" d="100"/>
          <a:sy n="135" d="100"/>
        </p:scale>
        <p:origin x="186" y="114"/>
      </p:cViewPr>
      <p:guideLst>
        <p:guide orient="horz" pos="180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66356BA-73C9-124E-8DF0-023F6E192C7C}" type="datetime1">
              <a:rPr lang="fr-FR" smtClean="0"/>
              <a:t>21/12/2023</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27F8374-9646-A74A-B218-0522F52504B2}" type="slidenum">
              <a:rPr lang="fr-FR" smtClean="0"/>
              <a:t>‹N°›</a:t>
            </a:fld>
            <a:endParaRPr lang="fr-FR"/>
          </a:p>
        </p:txBody>
      </p:sp>
    </p:spTree>
    <p:extLst>
      <p:ext uri="{BB962C8B-B14F-4D97-AF65-F5344CB8AC3E}">
        <p14:creationId xmlns:p14="http://schemas.microsoft.com/office/powerpoint/2010/main" val="10944493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569656-9C6B-CD45-9A2D-2DF05353BB60}" type="datetime1">
              <a:rPr lang="fr-FR" smtClean="0"/>
              <a:t>21/12/2023</a:t>
            </a:fld>
            <a:endParaRPr lang="fr-FR"/>
          </a:p>
        </p:txBody>
      </p:sp>
      <p:sp>
        <p:nvSpPr>
          <p:cNvPr id="4" name="Espace réservé de l'image des diapositives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538B3CF-9DB8-BE46-ADE1-F8783CA63C36}" type="slidenum">
              <a:rPr lang="fr-FR" smtClean="0"/>
              <a:t>‹N°›</a:t>
            </a:fld>
            <a:endParaRPr lang="fr-FR"/>
          </a:p>
        </p:txBody>
      </p:sp>
    </p:spTree>
    <p:extLst>
      <p:ext uri="{BB962C8B-B14F-4D97-AF65-F5344CB8AC3E}">
        <p14:creationId xmlns:p14="http://schemas.microsoft.com/office/powerpoint/2010/main" val="374487304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jpe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BA8C548-122D-48B5-9AE1-60115F60A958}"/>
              </a:ext>
            </a:extLst>
          </p:cNvPr>
          <p:cNvSpPr/>
          <p:nvPr userDrawn="1"/>
        </p:nvSpPr>
        <p:spPr>
          <a:xfrm>
            <a:off x="1224359" y="0"/>
            <a:ext cx="7919641" cy="5715000"/>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1C1D3B"/>
              </a:solidFill>
            </a:endParaRPr>
          </a:p>
        </p:txBody>
      </p:sp>
      <p:cxnSp>
        <p:nvCxnSpPr>
          <p:cNvPr id="3" name="Connecteur droit 2">
            <a:extLst>
              <a:ext uri="{FF2B5EF4-FFF2-40B4-BE49-F238E27FC236}">
                <a16:creationId xmlns:a16="http://schemas.microsoft.com/office/drawing/2014/main" id="{76E5D1DA-B41F-43EC-BFB8-8921C9616B2C}"/>
              </a:ext>
            </a:extLst>
          </p:cNvPr>
          <p:cNvCxnSpPr>
            <a:cxnSpLocks/>
          </p:cNvCxnSpPr>
          <p:nvPr userDrawn="1"/>
        </p:nvCxnSpPr>
        <p:spPr>
          <a:xfrm>
            <a:off x="5334183" y="3142654"/>
            <a:ext cx="3263434"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 name="ZoneTexte 3">
            <a:extLst>
              <a:ext uri="{FF2B5EF4-FFF2-40B4-BE49-F238E27FC236}">
                <a16:creationId xmlns:a16="http://schemas.microsoft.com/office/drawing/2014/main" id="{129AF208-C742-4238-8A12-9EBDD80C6F9A}"/>
              </a:ext>
            </a:extLst>
          </p:cNvPr>
          <p:cNvSpPr txBox="1"/>
          <p:nvPr userDrawn="1"/>
        </p:nvSpPr>
        <p:spPr>
          <a:xfrm>
            <a:off x="5110309" y="2050508"/>
            <a:ext cx="3624193" cy="1015663"/>
          </a:xfrm>
          <a:prstGeom prst="rect">
            <a:avLst/>
          </a:prstGeom>
          <a:noFill/>
        </p:spPr>
        <p:txBody>
          <a:bodyPr wrap="square" rtlCol="0">
            <a:spAutoFit/>
          </a:bodyPr>
          <a:lstStyle/>
          <a:p>
            <a:pPr algn="r"/>
            <a:r>
              <a:rPr lang="fr-FR" sz="4000" b="0">
                <a:solidFill>
                  <a:schemeClr val="bg1"/>
                </a:solidFill>
                <a:latin typeface="Montserrat ExtraBold" panose="00000900000000000000" pitchFamily="50" charset="0"/>
              </a:rPr>
              <a:t>FORMATION</a:t>
            </a:r>
            <a:br>
              <a:rPr lang="fr-FR" sz="2000" b="1">
                <a:solidFill>
                  <a:schemeClr val="bg1"/>
                </a:solidFill>
                <a:latin typeface="Montserrat" panose="00000500000000000000" pitchFamily="50" charset="0"/>
              </a:rPr>
            </a:br>
            <a:r>
              <a:rPr lang="fr-FR" sz="2000" b="0">
                <a:solidFill>
                  <a:schemeClr val="bg1"/>
                </a:solidFill>
                <a:latin typeface="Montserrat" panose="00000500000000000000" pitchFamily="50" charset="0"/>
              </a:rPr>
              <a:t>Soutenance Projet </a:t>
            </a:r>
          </a:p>
        </p:txBody>
      </p:sp>
      <p:pic>
        <p:nvPicPr>
          <p:cNvPr id="7" name="Image 6">
            <a:extLst>
              <a:ext uri="{FF2B5EF4-FFF2-40B4-BE49-F238E27FC236}">
                <a16:creationId xmlns:a16="http://schemas.microsoft.com/office/drawing/2014/main" id="{C27D1709-C796-44D6-9910-B809DCDEE8D7}"/>
              </a:ext>
            </a:extLst>
          </p:cNvPr>
          <p:cNvPicPr>
            <a:picLocks noChangeAspect="1"/>
          </p:cNvPicPr>
          <p:nvPr userDrawn="1"/>
        </p:nvPicPr>
        <p:blipFill>
          <a:blip r:embed="rId2"/>
          <a:stretch>
            <a:fillRect/>
          </a:stretch>
        </p:blipFill>
        <p:spPr>
          <a:xfrm>
            <a:off x="887184" y="454377"/>
            <a:ext cx="674349" cy="674431"/>
          </a:xfrm>
          <a:prstGeom prst="rect">
            <a:avLst/>
          </a:prstGeom>
        </p:spPr>
      </p:pic>
      <p:sp>
        <p:nvSpPr>
          <p:cNvPr id="11" name="ZoneTexte 10">
            <a:extLst>
              <a:ext uri="{FF2B5EF4-FFF2-40B4-BE49-F238E27FC236}">
                <a16:creationId xmlns:a16="http://schemas.microsoft.com/office/drawing/2014/main" id="{6AB29AC0-5A36-4065-8656-D760C83A5B70}"/>
              </a:ext>
            </a:extLst>
          </p:cNvPr>
          <p:cNvSpPr txBox="1"/>
          <p:nvPr userDrawn="1"/>
        </p:nvSpPr>
        <p:spPr>
          <a:xfrm>
            <a:off x="5044777" y="5033866"/>
            <a:ext cx="3687167" cy="276999"/>
          </a:xfrm>
          <a:prstGeom prst="rect">
            <a:avLst/>
          </a:prstGeom>
          <a:noFill/>
        </p:spPr>
        <p:txBody>
          <a:bodyPr wrap="square" rtlCol="0">
            <a:spAutoFit/>
          </a:bodyPr>
          <a:lstStyle/>
          <a:p>
            <a:pPr algn="r"/>
            <a:r>
              <a:rPr lang="fr-FR" sz="12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12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12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grpSp>
        <p:nvGrpSpPr>
          <p:cNvPr id="12" name="Groupe 11">
            <a:extLst>
              <a:ext uri="{FF2B5EF4-FFF2-40B4-BE49-F238E27FC236}">
                <a16:creationId xmlns:a16="http://schemas.microsoft.com/office/drawing/2014/main" id="{BD2040BC-4AEC-46AF-8273-E3ECB4440BD3}"/>
              </a:ext>
            </a:extLst>
          </p:cNvPr>
          <p:cNvGrpSpPr/>
          <p:nvPr userDrawn="1"/>
        </p:nvGrpSpPr>
        <p:grpSpPr>
          <a:xfrm>
            <a:off x="6339268" y="5045590"/>
            <a:ext cx="1098183" cy="268376"/>
            <a:chOff x="6351055" y="4259818"/>
            <a:chExt cx="1453357" cy="355174"/>
          </a:xfrm>
        </p:grpSpPr>
        <p:pic>
          <p:nvPicPr>
            <p:cNvPr id="13" name="Image 12" descr="Une image contenant texte, clipart&#10;&#10;Description générée automatiquement">
              <a:extLst>
                <a:ext uri="{FF2B5EF4-FFF2-40B4-BE49-F238E27FC236}">
                  <a16:creationId xmlns:a16="http://schemas.microsoft.com/office/drawing/2014/main" id="{B0AA4D68-5F64-481C-A85C-8EA82D7A4D4D}"/>
                </a:ext>
              </a:extLst>
            </p:cNvPr>
            <p:cNvPicPr>
              <a:picLocks noChangeAspect="1"/>
            </p:cNvPicPr>
            <p:nvPr userDrawn="1"/>
          </p:nvPicPr>
          <p:blipFill>
            <a:blip r:embed="rId3"/>
            <a:stretch>
              <a:fillRect/>
            </a:stretch>
          </p:blipFill>
          <p:spPr>
            <a:xfrm>
              <a:off x="7087297" y="4259819"/>
              <a:ext cx="352084" cy="355172"/>
            </a:xfrm>
            <a:prstGeom prst="rect">
              <a:avLst/>
            </a:prstGeom>
          </p:spPr>
        </p:pic>
        <p:pic>
          <p:nvPicPr>
            <p:cNvPr id="14" name="Image 13">
              <a:extLst>
                <a:ext uri="{FF2B5EF4-FFF2-40B4-BE49-F238E27FC236}">
                  <a16:creationId xmlns:a16="http://schemas.microsoft.com/office/drawing/2014/main" id="{A237B7EA-7253-4B7E-BACB-507DAEC8A794}"/>
                </a:ext>
              </a:extLst>
            </p:cNvPr>
            <p:cNvPicPr>
              <a:picLocks noChangeAspect="1"/>
            </p:cNvPicPr>
            <p:nvPr userDrawn="1"/>
          </p:nvPicPr>
          <p:blipFill>
            <a:blip r:embed="rId4"/>
            <a:stretch>
              <a:fillRect/>
            </a:stretch>
          </p:blipFill>
          <p:spPr>
            <a:xfrm>
              <a:off x="6351055" y="4259818"/>
              <a:ext cx="355174" cy="355174"/>
            </a:xfrm>
            <a:prstGeom prst="rect">
              <a:avLst/>
            </a:prstGeom>
          </p:spPr>
        </p:pic>
        <p:pic>
          <p:nvPicPr>
            <p:cNvPr id="15" name="Image 14" descr="Une image contenant texte&#10;&#10;Description générée automatiquement">
              <a:extLst>
                <a:ext uri="{FF2B5EF4-FFF2-40B4-BE49-F238E27FC236}">
                  <a16:creationId xmlns:a16="http://schemas.microsoft.com/office/drawing/2014/main" id="{364587A4-F436-4F2E-82A3-4F78DA0DF0CD}"/>
                </a:ext>
              </a:extLst>
            </p:cNvPr>
            <p:cNvPicPr>
              <a:picLocks noChangeAspect="1"/>
            </p:cNvPicPr>
            <p:nvPr userDrawn="1"/>
          </p:nvPicPr>
          <p:blipFill>
            <a:blip r:embed="rId5"/>
            <a:stretch>
              <a:fillRect/>
            </a:stretch>
          </p:blipFill>
          <p:spPr>
            <a:xfrm>
              <a:off x="6719176" y="4259818"/>
              <a:ext cx="355174" cy="355174"/>
            </a:xfrm>
            <a:prstGeom prst="rect">
              <a:avLst/>
            </a:prstGeom>
          </p:spPr>
        </p:pic>
        <p:pic>
          <p:nvPicPr>
            <p:cNvPr id="16" name="Image 15">
              <a:extLst>
                <a:ext uri="{FF2B5EF4-FFF2-40B4-BE49-F238E27FC236}">
                  <a16:creationId xmlns:a16="http://schemas.microsoft.com/office/drawing/2014/main" id="{08F856E5-21C9-4C52-AC22-962E9528F763}"/>
                </a:ext>
              </a:extLst>
            </p:cNvPr>
            <p:cNvPicPr>
              <a:picLocks noChangeAspect="1"/>
            </p:cNvPicPr>
            <p:nvPr userDrawn="1"/>
          </p:nvPicPr>
          <p:blipFill>
            <a:blip r:embed="rId6"/>
            <a:stretch>
              <a:fillRect/>
            </a:stretch>
          </p:blipFill>
          <p:spPr>
            <a:xfrm>
              <a:off x="7452328" y="4259819"/>
              <a:ext cx="352084" cy="355172"/>
            </a:xfrm>
            <a:prstGeom prst="rect">
              <a:avLst/>
            </a:prstGeom>
          </p:spPr>
        </p:pic>
      </p:grpSp>
    </p:spTree>
    <p:extLst>
      <p:ext uri="{BB962C8B-B14F-4D97-AF65-F5344CB8AC3E}">
        <p14:creationId xmlns:p14="http://schemas.microsoft.com/office/powerpoint/2010/main" val="631599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En-tête de section">
    <p:bg>
      <p:bgPr>
        <a:solidFill>
          <a:schemeClr val="bg1"/>
        </a:solidFill>
        <a:effectLst/>
      </p:bgPr>
    </p:bg>
    <p:spTree>
      <p:nvGrpSpPr>
        <p:cNvPr id="1" name=""/>
        <p:cNvGrpSpPr/>
        <p:nvPr/>
      </p:nvGrpSpPr>
      <p:grpSpPr>
        <a:xfrm>
          <a:off x="0" y="0"/>
          <a:ext cx="0" cy="0"/>
          <a:chOff x="0" y="0"/>
          <a:chExt cx="0" cy="0"/>
        </a:xfrm>
      </p:grpSpPr>
      <p:sp>
        <p:nvSpPr>
          <p:cNvPr id="7" name="Espace réservé pour une image  2">
            <a:extLst>
              <a:ext uri="{FF2B5EF4-FFF2-40B4-BE49-F238E27FC236}">
                <a16:creationId xmlns:a16="http://schemas.microsoft.com/office/drawing/2014/main" id="{366E9E5D-BFC3-45A1-958B-EA526C630A9B}"/>
              </a:ext>
            </a:extLst>
          </p:cNvPr>
          <p:cNvSpPr>
            <a:spLocks noGrp="1"/>
          </p:cNvSpPr>
          <p:nvPr>
            <p:ph type="pic" idx="1"/>
          </p:nvPr>
        </p:nvSpPr>
        <p:spPr>
          <a:xfrm>
            <a:off x="5683517" y="0"/>
            <a:ext cx="3460483" cy="5715000"/>
          </a:xfrm>
          <a:prstGeom prst="rect">
            <a:avLst/>
          </a:prstGeom>
          <a:blipFill dpi="0" rotWithShape="0">
            <a:blip r:embed="rId2"/>
            <a:srcRect/>
            <a:tile tx="0" ty="0" sx="50000" sy="50000" flip="none" algn="l"/>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3" name="Rectangle 2">
            <a:extLst>
              <a:ext uri="{FF2B5EF4-FFF2-40B4-BE49-F238E27FC236}">
                <a16:creationId xmlns:a16="http://schemas.microsoft.com/office/drawing/2014/main" id="{5839A723-7D25-4B4E-AE07-0F233F5BBD06}"/>
              </a:ext>
            </a:extLst>
          </p:cNvPr>
          <p:cNvSpPr/>
          <p:nvPr userDrawn="1"/>
        </p:nvSpPr>
        <p:spPr>
          <a:xfrm>
            <a:off x="878177" y="1502229"/>
            <a:ext cx="7369629" cy="2699658"/>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FF0000"/>
              </a:solidFill>
            </a:endParaRPr>
          </a:p>
        </p:txBody>
      </p:sp>
      <p:sp>
        <p:nvSpPr>
          <p:cNvPr id="2" name="Titre 1"/>
          <p:cNvSpPr>
            <a:spLocks noGrp="1"/>
          </p:cNvSpPr>
          <p:nvPr>
            <p:ph type="title" hasCustomPrompt="1"/>
          </p:nvPr>
        </p:nvSpPr>
        <p:spPr>
          <a:xfrm>
            <a:off x="1371530" y="2726654"/>
            <a:ext cx="6382921" cy="541673"/>
          </a:xfrm>
          <a:prstGeom prst="rect">
            <a:avLst/>
          </a:prstGeom>
        </p:spPr>
        <p:txBody>
          <a:bodyPr anchor="t">
            <a:normAutofit/>
          </a:bodyPr>
          <a:lstStyle>
            <a:lvl1pPr algn="r">
              <a:defRPr sz="2800" b="1" cap="none">
                <a:solidFill>
                  <a:schemeClr val="bg1"/>
                </a:solidFill>
                <a:latin typeface="Montserrat ExtraBold" panose="00000900000000000000" pitchFamily="50" charset="0"/>
              </a:defRPr>
            </a:lvl1pPr>
          </a:lstStyle>
          <a:p>
            <a:r>
              <a:rPr lang="fr-FR"/>
              <a:t>Cliquez et modifiez le titre</a:t>
            </a:r>
          </a:p>
        </p:txBody>
      </p:sp>
      <p:cxnSp>
        <p:nvCxnSpPr>
          <p:cNvPr id="4" name="Connecteur droit 3">
            <a:extLst>
              <a:ext uri="{FF2B5EF4-FFF2-40B4-BE49-F238E27FC236}">
                <a16:creationId xmlns:a16="http://schemas.microsoft.com/office/drawing/2014/main" id="{8C1BB022-79C2-47EE-B891-F57A3C0C2840}"/>
              </a:ext>
            </a:extLst>
          </p:cNvPr>
          <p:cNvCxnSpPr>
            <a:cxnSpLocks/>
          </p:cNvCxnSpPr>
          <p:nvPr userDrawn="1"/>
        </p:nvCxnSpPr>
        <p:spPr>
          <a:xfrm>
            <a:off x="4188719" y="3329871"/>
            <a:ext cx="346048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8" name="Image 7">
            <a:extLst>
              <a:ext uri="{FF2B5EF4-FFF2-40B4-BE49-F238E27FC236}">
                <a16:creationId xmlns:a16="http://schemas.microsoft.com/office/drawing/2014/main" id="{BECFE8DF-098B-4293-8236-3946C6F79CB1}"/>
              </a:ext>
            </a:extLst>
          </p:cNvPr>
          <p:cNvPicPr>
            <a:picLocks noChangeAspect="1"/>
          </p:cNvPicPr>
          <p:nvPr userDrawn="1"/>
        </p:nvPicPr>
        <p:blipFill>
          <a:blip r:embed="rId3"/>
          <a:stretch>
            <a:fillRect/>
          </a:stretch>
        </p:blipFill>
        <p:spPr>
          <a:xfrm>
            <a:off x="290639" y="336094"/>
            <a:ext cx="359244" cy="359288"/>
          </a:xfrm>
          <a:prstGeom prst="rect">
            <a:avLst/>
          </a:prstGeom>
        </p:spPr>
      </p:pic>
      <p:sp>
        <p:nvSpPr>
          <p:cNvPr id="9" name="ZoneTexte 8">
            <a:extLst>
              <a:ext uri="{FF2B5EF4-FFF2-40B4-BE49-F238E27FC236}">
                <a16:creationId xmlns:a16="http://schemas.microsoft.com/office/drawing/2014/main" id="{0843FBBF-3B6B-4D55-9273-4AAD21A1C1DA}"/>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3718889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ide">
    <p:bg>
      <p:bgPr>
        <a:solidFill>
          <a:schemeClr val="bg1"/>
        </a:solidFill>
        <a:effectLst/>
      </p:bgPr>
    </p:bg>
    <p:spTree>
      <p:nvGrpSpPr>
        <p:cNvPr id="1" name=""/>
        <p:cNvGrpSpPr/>
        <p:nvPr/>
      </p:nvGrpSpPr>
      <p:grpSpPr>
        <a:xfrm>
          <a:off x="0" y="0"/>
          <a:ext cx="0" cy="0"/>
          <a:chOff x="0" y="0"/>
          <a:chExt cx="0" cy="0"/>
        </a:xfrm>
      </p:grpSpPr>
      <p:sp>
        <p:nvSpPr>
          <p:cNvPr id="3" name="Espace réservé du texte 4">
            <a:extLst>
              <a:ext uri="{FF2B5EF4-FFF2-40B4-BE49-F238E27FC236}">
                <a16:creationId xmlns:a16="http://schemas.microsoft.com/office/drawing/2014/main" id="{12452DE7-D910-413A-A245-68D4F3375B8D}"/>
              </a:ext>
            </a:extLst>
          </p:cNvPr>
          <p:cNvSpPr>
            <a:spLocks noGrp="1"/>
          </p:cNvSpPr>
          <p:nvPr>
            <p:ph type="body" sz="quarter" idx="10"/>
          </p:nvPr>
        </p:nvSpPr>
        <p:spPr>
          <a:xfrm>
            <a:off x="290640" y="1341480"/>
            <a:ext cx="5255990" cy="684436"/>
          </a:xfrm>
          <a:prstGeom prst="rect">
            <a:avLst/>
          </a:prstGeom>
        </p:spPr>
        <p:txBody>
          <a:bodyPr anchor="b">
            <a:noAutofit/>
          </a:bodyPr>
          <a:lstStyle>
            <a:lvl1pPr marL="0" indent="0">
              <a:buNone/>
              <a:defRPr sz="2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5" name="Espace réservé du contenu 5">
            <a:extLst>
              <a:ext uri="{FF2B5EF4-FFF2-40B4-BE49-F238E27FC236}">
                <a16:creationId xmlns:a16="http://schemas.microsoft.com/office/drawing/2014/main" id="{B53ABBE2-8A21-4B1A-8579-757106794D2E}"/>
              </a:ext>
            </a:extLst>
          </p:cNvPr>
          <p:cNvSpPr>
            <a:spLocks noGrp="1"/>
          </p:cNvSpPr>
          <p:nvPr>
            <p:ph sz="quarter" idx="11"/>
          </p:nvPr>
        </p:nvSpPr>
        <p:spPr>
          <a:xfrm>
            <a:off x="1423617" y="2184704"/>
            <a:ext cx="4123012" cy="3038874"/>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cxnSp>
        <p:nvCxnSpPr>
          <p:cNvPr id="7" name="Connecteur droit 6">
            <a:extLst>
              <a:ext uri="{FF2B5EF4-FFF2-40B4-BE49-F238E27FC236}">
                <a16:creationId xmlns:a16="http://schemas.microsoft.com/office/drawing/2014/main" id="{0804050E-6608-46A4-BE70-3B13696EEC6D}"/>
              </a:ext>
            </a:extLst>
          </p:cNvPr>
          <p:cNvCxnSpPr>
            <a:cxnSpLocks/>
          </p:cNvCxnSpPr>
          <p:nvPr userDrawn="1"/>
        </p:nvCxnSpPr>
        <p:spPr>
          <a:xfrm>
            <a:off x="1056761" y="2693920"/>
            <a:ext cx="0" cy="205876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Espace réservé pour une image  2">
            <a:extLst>
              <a:ext uri="{FF2B5EF4-FFF2-40B4-BE49-F238E27FC236}">
                <a16:creationId xmlns:a16="http://schemas.microsoft.com/office/drawing/2014/main" id="{23A21B11-E531-4057-BC4D-1C569457A0E9}"/>
              </a:ext>
            </a:extLst>
          </p:cNvPr>
          <p:cNvSpPr>
            <a:spLocks noGrp="1"/>
          </p:cNvSpPr>
          <p:nvPr>
            <p:ph type="pic" idx="1"/>
          </p:nvPr>
        </p:nvSpPr>
        <p:spPr>
          <a:xfrm>
            <a:off x="5705418" y="0"/>
            <a:ext cx="3438582" cy="5715000"/>
          </a:xfrm>
          <a:prstGeom prst="rect">
            <a:avLst/>
          </a:prstGeom>
          <a:solidFill>
            <a:srgbClr val="1C1D3B"/>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9" name="ZoneTexte 8">
            <a:extLst>
              <a:ext uri="{FF2B5EF4-FFF2-40B4-BE49-F238E27FC236}">
                <a16:creationId xmlns:a16="http://schemas.microsoft.com/office/drawing/2014/main" id="{E6209E7C-2A13-4A2D-A272-3B07B66A8722}"/>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4181065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
        <p:nvSpPr>
          <p:cNvPr id="3" name="Espace réservé du contenu 2"/>
          <p:cNvSpPr>
            <a:spLocks noGrp="1"/>
          </p:cNvSpPr>
          <p:nvPr>
            <p:ph idx="1"/>
          </p:nvPr>
        </p:nvSpPr>
        <p:spPr>
          <a:xfrm>
            <a:off x="304412" y="946598"/>
            <a:ext cx="8535175" cy="4284513"/>
          </a:xfrm>
          <a:prstGeom prst="rect">
            <a:avLst/>
          </a:prstGeom>
        </p:spPr>
        <p:txBody>
          <a:bodyPr/>
          <a:lstStyle>
            <a:lvl1pPr marL="0" indent="0">
              <a:buFontTx/>
              <a:buNone/>
              <a:defRPr/>
            </a:lvl1pPr>
            <a:lvl2pPr>
              <a:buClr>
                <a:srgbClr val="D90011"/>
              </a:buClr>
              <a:defRPr/>
            </a:lvl2pPr>
          </a:lstStyle>
          <a:p>
            <a:pPr lvl="0"/>
            <a:r>
              <a:rPr lang="fr-FR"/>
              <a:t>Cliquez pour modifier les styles du texte du masque</a:t>
            </a:r>
          </a:p>
          <a:p>
            <a:pPr lvl="1"/>
            <a:r>
              <a:rPr lang="fr-FR"/>
              <a:t>Deuxième niveau</a:t>
            </a:r>
          </a:p>
          <a:p>
            <a:pPr lvl="2"/>
            <a:r>
              <a:rPr lang="fr-FR"/>
              <a:t>Troisième niveau</a:t>
            </a:r>
          </a:p>
        </p:txBody>
      </p:sp>
    </p:spTree>
    <p:extLst>
      <p:ext uri="{BB962C8B-B14F-4D97-AF65-F5344CB8AC3E}">
        <p14:creationId xmlns:p14="http://schemas.microsoft.com/office/powerpoint/2010/main" val="377457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ux contenus">
    <p:bg>
      <p:bgPr>
        <a:solidFill>
          <a:schemeClr val="bg1"/>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sz="half" idx="2"/>
          </p:nvPr>
        </p:nvSpPr>
        <p:spPr>
          <a:xfrm>
            <a:off x="3914947" y="338840"/>
            <a:ext cx="4932939" cy="486034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p:txBody>
      </p:sp>
      <p:sp>
        <p:nvSpPr>
          <p:cNvPr id="8" name="Titre 1">
            <a:extLst>
              <a:ext uri="{FF2B5EF4-FFF2-40B4-BE49-F238E27FC236}">
                <a16:creationId xmlns:a16="http://schemas.microsoft.com/office/drawing/2014/main" id="{B8F678FD-D057-4F37-A661-8B70A2C4F2D1}"/>
              </a:ext>
            </a:extLst>
          </p:cNvPr>
          <p:cNvSpPr>
            <a:spLocks noGrp="1"/>
          </p:cNvSpPr>
          <p:nvPr>
            <p:ph type="title"/>
          </p:nvPr>
        </p:nvSpPr>
        <p:spPr>
          <a:xfrm>
            <a:off x="290640" y="338840"/>
            <a:ext cx="3295780" cy="4860346"/>
          </a:xfrm>
          <a:prstGeom prst="rect">
            <a:avLst/>
          </a:prstGeom>
        </p:spPr>
        <p:txBody>
          <a:bodyPr>
            <a:normAutofit/>
          </a:bodyPr>
          <a:lstStyle>
            <a:lvl1pPr>
              <a:defRPr sz="4000">
                <a:latin typeface="Montserrat ExtraBold" panose="00000900000000000000" pitchFamily="50" charset="0"/>
              </a:defRPr>
            </a:lvl1pPr>
          </a:lstStyle>
          <a:p>
            <a:r>
              <a:rPr lang="fr-FR"/>
              <a:t>Cliquez et modifiez le titre</a:t>
            </a:r>
          </a:p>
        </p:txBody>
      </p:sp>
      <p:cxnSp>
        <p:nvCxnSpPr>
          <p:cNvPr id="10" name="Connecteur droit 9">
            <a:extLst>
              <a:ext uri="{FF2B5EF4-FFF2-40B4-BE49-F238E27FC236}">
                <a16:creationId xmlns:a16="http://schemas.microsoft.com/office/drawing/2014/main" id="{FE5965F1-8D73-4456-B805-543ECE99D2F4}"/>
              </a:ext>
            </a:extLst>
          </p:cNvPr>
          <p:cNvCxnSpPr>
            <a:cxnSpLocks/>
          </p:cNvCxnSpPr>
          <p:nvPr userDrawn="1"/>
        </p:nvCxnSpPr>
        <p:spPr>
          <a:xfrm>
            <a:off x="3750683" y="1272303"/>
            <a:ext cx="0" cy="302244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2230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aison">
    <p:bg>
      <p:bgPr>
        <a:solidFill>
          <a:schemeClr val="bg1"/>
        </a:solidFill>
        <a:effectLst/>
      </p:bgPr>
    </p:bg>
    <p:spTree>
      <p:nvGrpSpPr>
        <p:cNvPr id="1" name=""/>
        <p:cNvGrpSpPr/>
        <p:nvPr/>
      </p:nvGrpSpPr>
      <p:grpSpPr>
        <a:xfrm>
          <a:off x="0" y="0"/>
          <a:ext cx="0" cy="0"/>
          <a:chOff x="0" y="0"/>
          <a:chExt cx="0" cy="0"/>
        </a:xfrm>
      </p:grpSpPr>
      <p:sp>
        <p:nvSpPr>
          <p:cNvPr id="6" name="Espace réservé du contenu 5"/>
          <p:cNvSpPr>
            <a:spLocks noGrp="1"/>
          </p:cNvSpPr>
          <p:nvPr>
            <p:ph sz="quarter" idx="4"/>
          </p:nvPr>
        </p:nvSpPr>
        <p:spPr>
          <a:xfrm>
            <a:off x="4637705" y="1665051"/>
            <a:ext cx="4205144" cy="3557579"/>
          </a:xfrm>
          <a:prstGeom prst="rect">
            <a:avLst/>
          </a:prstGeom>
        </p:spPr>
        <p:txBody>
          <a:bodyPr/>
          <a:lstStyle>
            <a:lvl1pPr>
              <a:defRPr sz="18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Titre 1">
            <a:extLst>
              <a:ext uri="{FF2B5EF4-FFF2-40B4-BE49-F238E27FC236}">
                <a16:creationId xmlns:a16="http://schemas.microsoft.com/office/drawing/2014/main" id="{DAF73D59-7A3E-4A5F-B82B-144A1A60B763}"/>
              </a:ext>
            </a:extLst>
          </p:cNvPr>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
        <p:nvSpPr>
          <p:cNvPr id="12" name="Espace réservé du texte 4">
            <a:extLst>
              <a:ext uri="{FF2B5EF4-FFF2-40B4-BE49-F238E27FC236}">
                <a16:creationId xmlns:a16="http://schemas.microsoft.com/office/drawing/2014/main" id="{A28637D5-7F35-480D-BA34-61B20C52D075}"/>
              </a:ext>
            </a:extLst>
          </p:cNvPr>
          <p:cNvSpPr>
            <a:spLocks noGrp="1"/>
          </p:cNvSpPr>
          <p:nvPr>
            <p:ph type="body" sz="quarter" idx="10"/>
          </p:nvPr>
        </p:nvSpPr>
        <p:spPr>
          <a:xfrm>
            <a:off x="290639" y="1140710"/>
            <a:ext cx="4205144" cy="620669"/>
          </a:xfrm>
          <a:prstGeom prst="rect">
            <a:avLst/>
          </a:prstGeom>
        </p:spPr>
        <p:txBody>
          <a:bodyPr anchor="b">
            <a:noAutofit/>
          </a:bodyPr>
          <a:lstStyle>
            <a:lvl1pPr marL="0" indent="0">
              <a:buNone/>
              <a:defRPr sz="1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3" name="Espace réservé du contenu 5">
            <a:extLst>
              <a:ext uri="{FF2B5EF4-FFF2-40B4-BE49-F238E27FC236}">
                <a16:creationId xmlns:a16="http://schemas.microsoft.com/office/drawing/2014/main" id="{2C07E69A-9B40-4F57-AC47-5A15776E283A}"/>
              </a:ext>
            </a:extLst>
          </p:cNvPr>
          <p:cNvSpPr>
            <a:spLocks noGrp="1"/>
          </p:cNvSpPr>
          <p:nvPr>
            <p:ph sz="quarter" idx="11"/>
          </p:nvPr>
        </p:nvSpPr>
        <p:spPr>
          <a:xfrm>
            <a:off x="290639" y="1665051"/>
            <a:ext cx="4205144" cy="3557579"/>
          </a:xfrm>
          <a:prstGeom prst="rect">
            <a:avLst/>
          </a:prstGeom>
        </p:spPr>
        <p:txBody>
          <a:bodyPr/>
          <a:lstStyle>
            <a:lvl1pPr>
              <a:defRPr sz="18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Espace réservé du texte 4">
            <a:extLst>
              <a:ext uri="{FF2B5EF4-FFF2-40B4-BE49-F238E27FC236}">
                <a16:creationId xmlns:a16="http://schemas.microsoft.com/office/drawing/2014/main" id="{EECBD248-0937-4ACB-8A78-12E29501F85C}"/>
              </a:ext>
            </a:extLst>
          </p:cNvPr>
          <p:cNvSpPr>
            <a:spLocks noGrp="1"/>
          </p:cNvSpPr>
          <p:nvPr>
            <p:ph type="body" sz="quarter" idx="12"/>
          </p:nvPr>
        </p:nvSpPr>
        <p:spPr>
          <a:xfrm>
            <a:off x="4637705" y="1140710"/>
            <a:ext cx="4205144" cy="620669"/>
          </a:xfrm>
          <a:prstGeom prst="rect">
            <a:avLst/>
          </a:prstGeom>
        </p:spPr>
        <p:txBody>
          <a:bodyPr anchor="b">
            <a:noAutofit/>
          </a:bodyPr>
          <a:lstStyle>
            <a:lvl1pPr marL="0" indent="0">
              <a:buNone/>
              <a:defRPr sz="1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cxnSp>
        <p:nvCxnSpPr>
          <p:cNvPr id="15" name="Connecteur droit 14">
            <a:extLst>
              <a:ext uri="{FF2B5EF4-FFF2-40B4-BE49-F238E27FC236}">
                <a16:creationId xmlns:a16="http://schemas.microsoft.com/office/drawing/2014/main" id="{67C798F4-9EA9-4CF5-90AB-17AD36BD8A30}"/>
              </a:ext>
            </a:extLst>
          </p:cNvPr>
          <p:cNvCxnSpPr>
            <a:cxnSpLocks/>
          </p:cNvCxnSpPr>
          <p:nvPr userDrawn="1"/>
        </p:nvCxnSpPr>
        <p:spPr>
          <a:xfrm>
            <a:off x="4572000" y="1774045"/>
            <a:ext cx="0" cy="302244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4364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Image avec légende">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1792288" y="510646"/>
            <a:ext cx="5486400" cy="472282"/>
          </a:xfrm>
          <a:prstGeom prst="rect">
            <a:avLst/>
          </a:prstGeom>
        </p:spPr>
        <p:txBody>
          <a:bodyPr anchor="b">
            <a:normAutofit/>
          </a:bodyPr>
          <a:lstStyle>
            <a:lvl1pPr algn="l">
              <a:defRPr sz="2400" b="1">
                <a:latin typeface="Montserrat ExtraBold" panose="00000900000000000000" pitchFamily="50" charset="0"/>
              </a:defRPr>
            </a:lvl1pPr>
          </a:lstStyle>
          <a:p>
            <a:r>
              <a:rPr lang="fr-FR"/>
              <a:t>Cliquez et modifiez le titre</a:t>
            </a:r>
          </a:p>
        </p:txBody>
      </p:sp>
      <p:sp>
        <p:nvSpPr>
          <p:cNvPr id="3" name="Espace réservé pour une image  2"/>
          <p:cNvSpPr>
            <a:spLocks noGrp="1"/>
          </p:cNvSpPr>
          <p:nvPr>
            <p:ph type="pic" idx="1"/>
          </p:nvPr>
        </p:nvSpPr>
        <p:spPr>
          <a:xfrm>
            <a:off x="1792288" y="1653646"/>
            <a:ext cx="5486400" cy="34290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982928"/>
            <a:ext cx="5486400" cy="670718"/>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Tree>
    <p:extLst>
      <p:ext uri="{BB962C8B-B14F-4D97-AF65-F5344CB8AC3E}">
        <p14:creationId xmlns:p14="http://schemas.microsoft.com/office/powerpoint/2010/main" val="1037738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seul">
    <p:bg>
      <p:bgPr>
        <a:solidFill>
          <a:schemeClr val="bg1"/>
        </a:solidFill>
        <a:effectLst/>
      </p:bgPr>
    </p:bg>
    <p:spTree>
      <p:nvGrpSpPr>
        <p:cNvPr id="1" name=""/>
        <p:cNvGrpSpPr/>
        <p:nvPr/>
      </p:nvGrpSpPr>
      <p:grpSpPr>
        <a:xfrm>
          <a:off x="0" y="0"/>
          <a:ext cx="0" cy="0"/>
          <a:chOff x="0" y="0"/>
          <a:chExt cx="0" cy="0"/>
        </a:xfrm>
      </p:grpSpPr>
      <p:sp>
        <p:nvSpPr>
          <p:cNvPr id="6" name="Titre 1">
            <a:extLst>
              <a:ext uri="{FF2B5EF4-FFF2-40B4-BE49-F238E27FC236}">
                <a16:creationId xmlns:a16="http://schemas.microsoft.com/office/drawing/2014/main" id="{5A11E141-3254-48EF-90D9-6A3BB4C01317}"/>
              </a:ext>
            </a:extLst>
          </p:cNvPr>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Tree>
    <p:extLst>
      <p:ext uri="{BB962C8B-B14F-4D97-AF65-F5344CB8AC3E}">
        <p14:creationId xmlns:p14="http://schemas.microsoft.com/office/powerpoint/2010/main" val="481074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der">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9861445-4AA9-45E9-887F-490F9CAB6F96}"/>
              </a:ext>
            </a:extLst>
          </p:cNvPr>
          <p:cNvSpPr/>
          <p:nvPr userDrawn="1"/>
        </p:nvSpPr>
        <p:spPr>
          <a:xfrm>
            <a:off x="1224359" y="0"/>
            <a:ext cx="7919641" cy="4688041"/>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1C1D3B"/>
              </a:solidFill>
            </a:endParaRPr>
          </a:p>
        </p:txBody>
      </p:sp>
      <p:sp>
        <p:nvSpPr>
          <p:cNvPr id="2" name="Titre 1"/>
          <p:cNvSpPr>
            <a:spLocks noGrp="1"/>
          </p:cNvSpPr>
          <p:nvPr>
            <p:ph type="title"/>
          </p:nvPr>
        </p:nvSpPr>
        <p:spPr>
          <a:xfrm>
            <a:off x="2516895" y="1810025"/>
            <a:ext cx="6127651" cy="479404"/>
          </a:xfrm>
          <a:prstGeom prst="rect">
            <a:avLst/>
          </a:prstGeom>
        </p:spPr>
        <p:txBody>
          <a:bodyPr/>
          <a:lstStyle>
            <a:lvl1pPr algn="r">
              <a:defRPr>
                <a:solidFill>
                  <a:schemeClr val="bg1"/>
                </a:solidFill>
                <a:latin typeface="Montserrat ExtraBold" panose="00000900000000000000" pitchFamily="50" charset="0"/>
                <a:cs typeface="Lato Light"/>
              </a:defRPr>
            </a:lvl1pPr>
          </a:lstStyle>
          <a:p>
            <a:r>
              <a:rPr lang="fr-FR"/>
              <a:t>Cliquez et modifiez le titre</a:t>
            </a:r>
          </a:p>
        </p:txBody>
      </p:sp>
      <p:cxnSp>
        <p:nvCxnSpPr>
          <p:cNvPr id="4" name="Connecteur droit 3">
            <a:extLst>
              <a:ext uri="{FF2B5EF4-FFF2-40B4-BE49-F238E27FC236}">
                <a16:creationId xmlns:a16="http://schemas.microsoft.com/office/drawing/2014/main" id="{973BB943-DF6C-47D8-B2C3-A79B2BAC8504}"/>
              </a:ext>
            </a:extLst>
          </p:cNvPr>
          <p:cNvCxnSpPr>
            <a:cxnSpLocks/>
          </p:cNvCxnSpPr>
          <p:nvPr userDrawn="1"/>
        </p:nvCxnSpPr>
        <p:spPr>
          <a:xfrm>
            <a:off x="7974715" y="2596888"/>
            <a:ext cx="609601"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9" name="Image 8" descr="Une image contenant texte, équipement électronique, moniteur, intérieur&#10;&#10;Description générée automatiquement">
            <a:extLst>
              <a:ext uri="{FF2B5EF4-FFF2-40B4-BE49-F238E27FC236}">
                <a16:creationId xmlns:a16="http://schemas.microsoft.com/office/drawing/2014/main" id="{F6931B68-9999-4721-95A6-F60FAA042D7F}"/>
              </a:ext>
            </a:extLst>
          </p:cNvPr>
          <p:cNvPicPr>
            <a:picLocks noChangeAspect="1"/>
          </p:cNvPicPr>
          <p:nvPr userDrawn="1"/>
        </p:nvPicPr>
        <p:blipFill>
          <a:blip r:embed="rId2"/>
          <a:stretch>
            <a:fillRect/>
          </a:stretch>
        </p:blipFill>
        <p:spPr>
          <a:xfrm>
            <a:off x="404398" y="3426531"/>
            <a:ext cx="3924649" cy="1815150"/>
          </a:xfrm>
          <a:prstGeom prst="rect">
            <a:avLst/>
          </a:prstGeom>
        </p:spPr>
      </p:pic>
      <p:sp>
        <p:nvSpPr>
          <p:cNvPr id="11" name="ZoneTexte 10">
            <a:extLst>
              <a:ext uri="{FF2B5EF4-FFF2-40B4-BE49-F238E27FC236}">
                <a16:creationId xmlns:a16="http://schemas.microsoft.com/office/drawing/2014/main" id="{B112B985-6781-4E1C-AB26-020A83A27EBC}"/>
              </a:ext>
            </a:extLst>
          </p:cNvPr>
          <p:cNvSpPr txBox="1"/>
          <p:nvPr userDrawn="1"/>
        </p:nvSpPr>
        <p:spPr>
          <a:xfrm>
            <a:off x="4954821" y="4833090"/>
            <a:ext cx="3687167" cy="276999"/>
          </a:xfrm>
          <a:prstGeom prst="rect">
            <a:avLst/>
          </a:prstGeom>
          <a:noFill/>
        </p:spPr>
        <p:txBody>
          <a:bodyPr wrap="square" rtlCol="0">
            <a:spAutoFit/>
          </a:bodyPr>
          <a:lstStyle/>
          <a:p>
            <a:pPr algn="r"/>
            <a:r>
              <a:rPr lang="fr-FR" sz="1200" b="0">
                <a:solidFill>
                  <a:schemeClr val="tx1"/>
                </a:solidFill>
                <a:latin typeface="Lato Bold" panose="020F0502020204030203" pitchFamily="34" charset="0"/>
                <a:ea typeface="Lato Bold" panose="020F0502020204030203" pitchFamily="34" charset="0"/>
                <a:cs typeface="Lato Bold" panose="020F0502020204030203" pitchFamily="34" charset="0"/>
              </a:rPr>
              <a:t>m2iformation</a:t>
            </a:r>
            <a:r>
              <a:rPr lang="fr-FR" sz="12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1200" b="0">
                <a:solidFill>
                  <a:schemeClr val="tx1"/>
                </a:solidFill>
                <a:latin typeface="Lato Bold" panose="020F0502020204030203" pitchFamily="34" charset="0"/>
                <a:ea typeface="Lato Bold" panose="020F0502020204030203" pitchFamily="34" charset="0"/>
                <a:cs typeface="Lato Bold" panose="020F0502020204030203" pitchFamily="34" charset="0"/>
              </a:rPr>
              <a:t>fr</a:t>
            </a:r>
          </a:p>
        </p:txBody>
      </p:sp>
      <p:grpSp>
        <p:nvGrpSpPr>
          <p:cNvPr id="20" name="Groupe 19">
            <a:extLst>
              <a:ext uri="{FF2B5EF4-FFF2-40B4-BE49-F238E27FC236}">
                <a16:creationId xmlns:a16="http://schemas.microsoft.com/office/drawing/2014/main" id="{3B049F1A-1078-4404-9B7E-AB9B63E8A173}"/>
              </a:ext>
            </a:extLst>
          </p:cNvPr>
          <p:cNvGrpSpPr/>
          <p:nvPr userDrawn="1"/>
        </p:nvGrpSpPr>
        <p:grpSpPr>
          <a:xfrm>
            <a:off x="6249312" y="4844814"/>
            <a:ext cx="1098183" cy="268376"/>
            <a:chOff x="6351055" y="4259818"/>
            <a:chExt cx="1453357" cy="355174"/>
          </a:xfrm>
        </p:grpSpPr>
        <p:pic>
          <p:nvPicPr>
            <p:cNvPr id="13" name="Image 12" descr="Une image contenant texte, clipart&#10;&#10;Description générée automatiquement">
              <a:extLst>
                <a:ext uri="{FF2B5EF4-FFF2-40B4-BE49-F238E27FC236}">
                  <a16:creationId xmlns:a16="http://schemas.microsoft.com/office/drawing/2014/main" id="{00D756DD-F9A2-4A8C-92C3-F2A76E2A27B8}"/>
                </a:ext>
              </a:extLst>
            </p:cNvPr>
            <p:cNvPicPr>
              <a:picLocks noChangeAspect="1"/>
            </p:cNvPicPr>
            <p:nvPr userDrawn="1"/>
          </p:nvPicPr>
          <p:blipFill>
            <a:blip r:embed="rId3"/>
            <a:stretch>
              <a:fillRect/>
            </a:stretch>
          </p:blipFill>
          <p:spPr>
            <a:xfrm>
              <a:off x="7087297" y="4259819"/>
              <a:ext cx="352084" cy="355172"/>
            </a:xfrm>
            <a:prstGeom prst="rect">
              <a:avLst/>
            </a:prstGeom>
          </p:spPr>
        </p:pic>
        <p:pic>
          <p:nvPicPr>
            <p:cNvPr id="15" name="Image 14">
              <a:extLst>
                <a:ext uri="{FF2B5EF4-FFF2-40B4-BE49-F238E27FC236}">
                  <a16:creationId xmlns:a16="http://schemas.microsoft.com/office/drawing/2014/main" id="{8BD38093-6FA8-45D3-9CA4-A408787DCDE8}"/>
                </a:ext>
              </a:extLst>
            </p:cNvPr>
            <p:cNvPicPr>
              <a:picLocks noChangeAspect="1"/>
            </p:cNvPicPr>
            <p:nvPr userDrawn="1"/>
          </p:nvPicPr>
          <p:blipFill>
            <a:blip r:embed="rId4"/>
            <a:stretch>
              <a:fillRect/>
            </a:stretch>
          </p:blipFill>
          <p:spPr>
            <a:xfrm>
              <a:off x="6351055" y="4259818"/>
              <a:ext cx="355174" cy="355174"/>
            </a:xfrm>
            <a:prstGeom prst="rect">
              <a:avLst/>
            </a:prstGeom>
          </p:spPr>
        </p:pic>
        <p:pic>
          <p:nvPicPr>
            <p:cNvPr id="17" name="Image 16" descr="Une image contenant texte&#10;&#10;Description générée automatiquement">
              <a:extLst>
                <a:ext uri="{FF2B5EF4-FFF2-40B4-BE49-F238E27FC236}">
                  <a16:creationId xmlns:a16="http://schemas.microsoft.com/office/drawing/2014/main" id="{0D3939AF-9F54-46E1-8301-778B0C2A341B}"/>
                </a:ext>
              </a:extLst>
            </p:cNvPr>
            <p:cNvPicPr>
              <a:picLocks noChangeAspect="1"/>
            </p:cNvPicPr>
            <p:nvPr userDrawn="1"/>
          </p:nvPicPr>
          <p:blipFill>
            <a:blip r:embed="rId5"/>
            <a:stretch>
              <a:fillRect/>
            </a:stretch>
          </p:blipFill>
          <p:spPr>
            <a:xfrm>
              <a:off x="6719176" y="4259818"/>
              <a:ext cx="355174" cy="355174"/>
            </a:xfrm>
            <a:prstGeom prst="rect">
              <a:avLst/>
            </a:prstGeom>
          </p:spPr>
        </p:pic>
        <p:pic>
          <p:nvPicPr>
            <p:cNvPr id="19" name="Image 18">
              <a:extLst>
                <a:ext uri="{FF2B5EF4-FFF2-40B4-BE49-F238E27FC236}">
                  <a16:creationId xmlns:a16="http://schemas.microsoft.com/office/drawing/2014/main" id="{2166F1FE-4BFF-4287-8E18-F1E336E84EDC}"/>
                </a:ext>
              </a:extLst>
            </p:cNvPr>
            <p:cNvPicPr>
              <a:picLocks noChangeAspect="1"/>
            </p:cNvPicPr>
            <p:nvPr userDrawn="1"/>
          </p:nvPicPr>
          <p:blipFill>
            <a:blip r:embed="rId6"/>
            <a:stretch>
              <a:fillRect/>
            </a:stretch>
          </p:blipFill>
          <p:spPr>
            <a:xfrm>
              <a:off x="7452328" y="4259819"/>
              <a:ext cx="352084" cy="355172"/>
            </a:xfrm>
            <a:prstGeom prst="rect">
              <a:avLst/>
            </a:prstGeom>
          </p:spPr>
        </p:pic>
      </p:grpSp>
      <p:pic>
        <p:nvPicPr>
          <p:cNvPr id="22" name="Image 21">
            <a:extLst>
              <a:ext uri="{FF2B5EF4-FFF2-40B4-BE49-F238E27FC236}">
                <a16:creationId xmlns:a16="http://schemas.microsoft.com/office/drawing/2014/main" id="{9FAA484E-803E-44A9-8C37-34664ACA3EEB}"/>
              </a:ext>
            </a:extLst>
          </p:cNvPr>
          <p:cNvPicPr>
            <a:picLocks noChangeAspect="1"/>
          </p:cNvPicPr>
          <p:nvPr userDrawn="1"/>
        </p:nvPicPr>
        <p:blipFill>
          <a:blip r:embed="rId7"/>
          <a:stretch>
            <a:fillRect/>
          </a:stretch>
        </p:blipFill>
        <p:spPr>
          <a:xfrm>
            <a:off x="887184" y="454377"/>
            <a:ext cx="674349" cy="674431"/>
          </a:xfrm>
          <a:prstGeom prst="rect">
            <a:avLst/>
          </a:prstGeom>
        </p:spPr>
      </p:pic>
    </p:spTree>
    <p:extLst>
      <p:ext uri="{BB962C8B-B14F-4D97-AF65-F5344CB8AC3E}">
        <p14:creationId xmlns:p14="http://schemas.microsoft.com/office/powerpoint/2010/main" val="3608538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908926" y="276036"/>
            <a:ext cx="7873692" cy="479404"/>
          </a:xfrm>
          <a:prstGeom prst="rect">
            <a:avLst/>
          </a:prstGeom>
        </p:spPr>
        <p:txBody>
          <a:bodyPr vert="horz" lIns="91440" tIns="45720" rIns="91440" bIns="45720" rtlCol="0" anchor="ctr">
            <a:normAutofit/>
          </a:bodyPr>
          <a:lstStyle/>
          <a:p>
            <a:r>
              <a:rPr lang="fr-FR"/>
              <a:t>Cliquez et modifiez le titre</a:t>
            </a:r>
          </a:p>
        </p:txBody>
      </p:sp>
      <p:sp>
        <p:nvSpPr>
          <p:cNvPr id="3" name="Espace réservé du texte 2"/>
          <p:cNvSpPr>
            <a:spLocks noGrp="1"/>
          </p:cNvSpPr>
          <p:nvPr>
            <p:ph type="body" idx="1"/>
          </p:nvPr>
        </p:nvSpPr>
        <p:spPr>
          <a:xfrm>
            <a:off x="307675" y="946598"/>
            <a:ext cx="8474944" cy="4234217"/>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p:txBody>
      </p:sp>
      <p:pic>
        <p:nvPicPr>
          <p:cNvPr id="9" name="Image 8">
            <a:extLst>
              <a:ext uri="{FF2B5EF4-FFF2-40B4-BE49-F238E27FC236}">
                <a16:creationId xmlns:a16="http://schemas.microsoft.com/office/drawing/2014/main" id="{2746AD0F-6F84-4DED-B8F8-4F9E0806EF63}"/>
              </a:ext>
            </a:extLst>
          </p:cNvPr>
          <p:cNvPicPr>
            <a:picLocks noChangeAspect="1"/>
          </p:cNvPicPr>
          <p:nvPr userDrawn="1"/>
        </p:nvPicPr>
        <p:blipFill>
          <a:blip r:embed="rId11"/>
          <a:stretch>
            <a:fillRect/>
          </a:stretch>
        </p:blipFill>
        <p:spPr>
          <a:xfrm>
            <a:off x="290639" y="336094"/>
            <a:ext cx="359244" cy="359288"/>
          </a:xfrm>
          <a:prstGeom prst="rect">
            <a:avLst/>
          </a:prstGeom>
        </p:spPr>
      </p:pic>
      <p:sp>
        <p:nvSpPr>
          <p:cNvPr id="11" name="ZoneTexte 10">
            <a:extLst>
              <a:ext uri="{FF2B5EF4-FFF2-40B4-BE49-F238E27FC236}">
                <a16:creationId xmlns:a16="http://schemas.microsoft.com/office/drawing/2014/main" id="{998D5745-30A1-4BD0-A595-5EA2FFFC65A8}"/>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tx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tx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32308347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5" r:id="rId3"/>
    <p:sldLayoutId id="2147483650" r:id="rId4"/>
    <p:sldLayoutId id="2147483652" r:id="rId5"/>
    <p:sldLayoutId id="2147483653" r:id="rId6"/>
    <p:sldLayoutId id="2147483657" r:id="rId7"/>
    <p:sldLayoutId id="2147483654" r:id="rId8"/>
    <p:sldLayoutId id="2147483660" r:id="rId9"/>
  </p:sldLayoutIdLst>
  <p:hf hdr="0" dt="0"/>
  <p:txStyles>
    <p:title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p:titleStyle>
    <p:bodyStyle>
      <a:lvl1pPr marL="0" indent="0" algn="l" defTabSz="457200" rtl="0" eaLnBrk="1" latinLnBrk="0" hangingPunct="1">
        <a:spcBef>
          <a:spcPct val="20000"/>
        </a:spcBef>
        <a:buClr>
          <a:srgbClr val="D90011"/>
        </a:buClr>
        <a:buFontTx/>
        <a:buNone/>
        <a:defRPr sz="1800" b="0" i="0" kern="1200">
          <a:solidFill>
            <a:schemeClr val="tx1">
              <a:lumMod val="85000"/>
              <a:lumOff val="15000"/>
            </a:schemeClr>
          </a:solidFill>
          <a:latin typeface="Lato Regular"/>
          <a:ea typeface="+mn-ea"/>
          <a:cs typeface="Lato Regular"/>
        </a:defRPr>
      </a:lvl1pPr>
      <a:lvl2pPr marL="742950" indent="-285750" algn="l" defTabSz="457200" rtl="0" eaLnBrk="1" latinLnBrk="0" hangingPunct="1">
        <a:spcBef>
          <a:spcPct val="20000"/>
        </a:spcBef>
        <a:buClr>
          <a:srgbClr val="FF0000"/>
        </a:buClr>
        <a:buFont typeface="Arial"/>
        <a:buChar char="•"/>
        <a:defRPr sz="1600" kern="1200">
          <a:solidFill>
            <a:schemeClr val="tx1">
              <a:lumMod val="85000"/>
              <a:lumOff val="15000"/>
            </a:schemeClr>
          </a:solidFill>
          <a:latin typeface="+mn-lt"/>
          <a:ea typeface="+mn-ea"/>
          <a:cs typeface="+mn-cs"/>
        </a:defRPr>
      </a:lvl2pPr>
      <a:lvl3pPr marL="1143000" indent="-228600" algn="l" defTabSz="457200" rtl="0" eaLnBrk="1" latinLnBrk="0" hangingPunct="1">
        <a:spcBef>
          <a:spcPct val="20000"/>
        </a:spcBef>
        <a:buFont typeface="Lucida Grande"/>
        <a:buChar char="-"/>
        <a:defRPr sz="1400" kern="1200">
          <a:solidFill>
            <a:schemeClr val="tx1">
              <a:lumMod val="85000"/>
              <a:lumOff val="15000"/>
            </a:schemeClr>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lumMod val="85000"/>
              <a:lumOff val="15000"/>
            </a:schemeClr>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lumMod val="85000"/>
              <a:lumOff val="1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jpeg"/><Relationship Id="rId7" Type="http://schemas.openxmlformats.org/officeDocument/2006/relationships/image" Target="../media/image22.png"/><Relationship Id="rId2" Type="http://schemas.openxmlformats.org/officeDocument/2006/relationships/hyperlink" Target="https://app.diagrams.net/" TargetMode="External"/><Relationship Id="rId1" Type="http://schemas.openxmlformats.org/officeDocument/2006/relationships/slideLayout" Target="../slideLayouts/slideLayout8.xml"/><Relationship Id="rId6" Type="http://schemas.openxmlformats.org/officeDocument/2006/relationships/image" Target="../media/image21.png"/><Relationship Id="rId5" Type="http://schemas.openxmlformats.org/officeDocument/2006/relationships/image" Target="../media/image20.jpe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tintin0013/CRM_POEC_JAVA_FrontEnd" TargetMode="External"/><Relationship Id="rId2" Type="http://schemas.openxmlformats.org/officeDocument/2006/relationships/hyperlink" Target="https://github.com/GDESJ28/CRM_POEC_JAVA_BackEnd" TargetMode="Externa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6.xml"/><Relationship Id="rId18" Type="http://schemas.openxmlformats.org/officeDocument/2006/relationships/slide" Target="slide21.xml"/><Relationship Id="rId3" Type="http://schemas.openxmlformats.org/officeDocument/2006/relationships/slide" Target="slide5.xml"/><Relationship Id="rId7" Type="http://schemas.openxmlformats.org/officeDocument/2006/relationships/slide" Target="slide7.xml"/><Relationship Id="rId12" Type="http://schemas.openxmlformats.org/officeDocument/2006/relationships/slide" Target="slide15.xml"/><Relationship Id="rId17" Type="http://schemas.openxmlformats.org/officeDocument/2006/relationships/slide" Target="slide20.xml"/><Relationship Id="rId2" Type="http://schemas.openxmlformats.org/officeDocument/2006/relationships/slide" Target="slide4.xml"/><Relationship Id="rId16" Type="http://schemas.openxmlformats.org/officeDocument/2006/relationships/slide" Target="slide19.xml"/><Relationship Id="rId1" Type="http://schemas.openxmlformats.org/officeDocument/2006/relationships/slideLayout" Target="../slideLayouts/slideLayout8.xml"/><Relationship Id="rId6" Type="http://schemas.openxmlformats.org/officeDocument/2006/relationships/slide" Target="slide11.xml"/><Relationship Id="rId11" Type="http://schemas.openxmlformats.org/officeDocument/2006/relationships/slide" Target="slide14.xml"/><Relationship Id="rId5" Type="http://schemas.openxmlformats.org/officeDocument/2006/relationships/slide" Target="slide6.xml"/><Relationship Id="rId15" Type="http://schemas.openxmlformats.org/officeDocument/2006/relationships/slide" Target="slide18.xml"/><Relationship Id="rId10" Type="http://schemas.openxmlformats.org/officeDocument/2006/relationships/slide" Target="slide13.xml"/><Relationship Id="rId19" Type="http://schemas.openxmlformats.org/officeDocument/2006/relationships/slide" Target="slide23.xml"/><Relationship Id="rId4" Type="http://schemas.openxmlformats.org/officeDocument/2006/relationships/slide" Target="slide9.xml"/><Relationship Id="rId9" Type="http://schemas.openxmlformats.org/officeDocument/2006/relationships/slide" Target="slide12.xml"/><Relationship Id="rId14" Type="http://schemas.openxmlformats.org/officeDocument/2006/relationships/slide" Target="slide1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4CF9D40B-1343-2421-39DA-FDD79A459A93}"/>
              </a:ext>
            </a:extLst>
          </p:cNvPr>
          <p:cNvSpPr txBox="1"/>
          <p:nvPr/>
        </p:nvSpPr>
        <p:spPr>
          <a:xfrm>
            <a:off x="1875865" y="295835"/>
            <a:ext cx="3711388" cy="646331"/>
          </a:xfrm>
          <a:prstGeom prst="rect">
            <a:avLst/>
          </a:prstGeom>
          <a:noFill/>
        </p:spPr>
        <p:txBody>
          <a:bodyPr wrap="square" rtlCol="0">
            <a:spAutoFit/>
          </a:bodyPr>
          <a:lstStyle/>
          <a:p>
            <a:r>
              <a:rPr lang="fr-FR" dirty="0">
                <a:solidFill>
                  <a:schemeClr val="bg2"/>
                </a:solidFill>
              </a:rPr>
              <a:t>POEC JAVA FULL STACK </a:t>
            </a:r>
          </a:p>
          <a:p>
            <a:r>
              <a:rPr lang="fr-FR" dirty="0">
                <a:solidFill>
                  <a:schemeClr val="bg2"/>
                </a:solidFill>
              </a:rPr>
              <a:t>Du 4 octobre au 22 décembre 2023</a:t>
            </a:r>
          </a:p>
        </p:txBody>
      </p:sp>
      <p:sp>
        <p:nvSpPr>
          <p:cNvPr id="3" name="ZoneTexte 2">
            <a:extLst>
              <a:ext uri="{FF2B5EF4-FFF2-40B4-BE49-F238E27FC236}">
                <a16:creationId xmlns:a16="http://schemas.microsoft.com/office/drawing/2014/main" id="{F8A58F36-5BFD-0CAF-897B-B57310B0667D}"/>
              </a:ext>
            </a:extLst>
          </p:cNvPr>
          <p:cNvSpPr txBox="1"/>
          <p:nvPr/>
        </p:nvSpPr>
        <p:spPr>
          <a:xfrm>
            <a:off x="1651000" y="4593546"/>
            <a:ext cx="3587750" cy="800219"/>
          </a:xfrm>
          <a:prstGeom prst="rect">
            <a:avLst/>
          </a:prstGeom>
          <a:noFill/>
        </p:spPr>
        <p:txBody>
          <a:bodyPr wrap="square" rtlCol="0" anchor="ctr">
            <a:spAutoFit/>
          </a:bodyPr>
          <a:lstStyle/>
          <a:p>
            <a:pPr marL="144000"/>
            <a:r>
              <a:rPr lang="fr-FR" sz="1400" dirty="0">
                <a:solidFill>
                  <a:schemeClr val="bg2"/>
                </a:solidFill>
              </a:rPr>
              <a:t>Arnaud Pinatel</a:t>
            </a:r>
          </a:p>
          <a:p>
            <a:pPr marL="144000"/>
            <a:r>
              <a:rPr lang="fr-FR" sz="1400" dirty="0">
                <a:solidFill>
                  <a:schemeClr val="bg2"/>
                </a:solidFill>
              </a:rPr>
              <a:t>Gilles Desjardins</a:t>
            </a:r>
          </a:p>
          <a:p>
            <a:pPr marL="144000"/>
            <a:r>
              <a:rPr lang="fr-FR" sz="1400" dirty="0">
                <a:solidFill>
                  <a:schemeClr val="bg2"/>
                </a:solidFill>
              </a:rPr>
              <a:t>Jean-Michel Lagrange</a:t>
            </a:r>
            <a:r>
              <a:rPr lang="fr-FR" dirty="0">
                <a:solidFill>
                  <a:schemeClr val="bg2"/>
                </a:solidFill>
              </a:rPr>
              <a:t> </a:t>
            </a:r>
          </a:p>
        </p:txBody>
      </p:sp>
      <p:sp>
        <p:nvSpPr>
          <p:cNvPr id="4" name="ZoneTexte 3">
            <a:extLst>
              <a:ext uri="{FF2B5EF4-FFF2-40B4-BE49-F238E27FC236}">
                <a16:creationId xmlns:a16="http://schemas.microsoft.com/office/drawing/2014/main" id="{9C414247-EB15-B9E3-2922-9E9F9D707BBC}"/>
              </a:ext>
            </a:extLst>
          </p:cNvPr>
          <p:cNvSpPr txBox="1"/>
          <p:nvPr/>
        </p:nvSpPr>
        <p:spPr>
          <a:xfrm>
            <a:off x="5378450" y="3454400"/>
            <a:ext cx="3282950" cy="369332"/>
          </a:xfrm>
          <a:prstGeom prst="rect">
            <a:avLst/>
          </a:prstGeom>
          <a:noFill/>
        </p:spPr>
        <p:txBody>
          <a:bodyPr wrap="square" rtlCol="0">
            <a:spAutoFit/>
          </a:bodyPr>
          <a:lstStyle/>
          <a:p>
            <a:r>
              <a:rPr lang="fr-FR" dirty="0">
                <a:solidFill>
                  <a:schemeClr val="bg2"/>
                </a:solidFill>
              </a:rPr>
              <a:t>Le vendredi 22 décembre 2023</a:t>
            </a:r>
          </a:p>
        </p:txBody>
      </p:sp>
    </p:spTree>
    <p:extLst>
      <p:ext uri="{BB962C8B-B14F-4D97-AF65-F5344CB8AC3E}">
        <p14:creationId xmlns:p14="http://schemas.microsoft.com/office/powerpoint/2010/main" val="42808145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5ACE33-F566-DECB-DECE-1FFB823447E8}"/>
              </a:ext>
            </a:extLst>
          </p:cNvPr>
          <p:cNvSpPr>
            <a:spLocks noGrp="1"/>
          </p:cNvSpPr>
          <p:nvPr>
            <p:ph type="title"/>
          </p:nvPr>
        </p:nvSpPr>
        <p:spPr/>
        <p:txBody>
          <a:bodyPr/>
          <a:lstStyle/>
          <a:p>
            <a:endParaRPr lang="fr-FR"/>
          </a:p>
        </p:txBody>
      </p:sp>
    </p:spTree>
    <p:extLst>
      <p:ext uri="{BB962C8B-B14F-4D97-AF65-F5344CB8AC3E}">
        <p14:creationId xmlns:p14="http://schemas.microsoft.com/office/powerpoint/2010/main" val="3892921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normAutofit/>
          </a:bodyPr>
          <a:lstStyle/>
          <a:p>
            <a:pPr lvl="0" fontAlgn="base">
              <a:buSzPts val="1000"/>
              <a:tabLst>
                <a:tab pos="457200" algn="l"/>
              </a:tabLst>
            </a:pPr>
            <a:r>
              <a:rPr lang="fr-FR" dirty="0">
                <a:latin typeface="Montserrat ExtraBold" panose="00000900000000000000" pitchFamily="2" charset="0"/>
                <a:cs typeface="Times New Roman" panose="02020603050405020304" pitchFamily="18" charset="0"/>
              </a:rPr>
              <a:t>BACKEND</a:t>
            </a:r>
          </a:p>
        </p:txBody>
      </p:sp>
      <p:sp>
        <p:nvSpPr>
          <p:cNvPr id="3" name="Titre 1">
            <a:extLst>
              <a:ext uri="{FF2B5EF4-FFF2-40B4-BE49-F238E27FC236}">
                <a16:creationId xmlns:a16="http://schemas.microsoft.com/office/drawing/2014/main" id="{9BF2223B-02CA-128C-0C9E-9485FD21F30F}"/>
              </a:ext>
            </a:extLst>
          </p:cNvPr>
          <p:cNvSpPr txBox="1">
            <a:spLocks/>
          </p:cNvSpPr>
          <p:nvPr/>
        </p:nvSpPr>
        <p:spPr>
          <a:xfrm>
            <a:off x="914399" y="1011043"/>
            <a:ext cx="7928450" cy="3902927"/>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a:lstStyle>
          <a:p>
            <a:pPr lvl="0" fontAlgn="base">
              <a:buSzPts val="1000"/>
              <a:tabLst>
                <a:tab pos="457200" algn="l"/>
              </a:tabLst>
            </a:pPr>
            <a:endParaRPr lang="fr-FR" sz="1800" dirty="0">
              <a:effectLst/>
              <a:latin typeface="Calibri" panose="020F0502020204030204" pitchFamily="34" charset="0"/>
              <a:ea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fr-FR" dirty="0"/>
          </a:p>
        </p:txBody>
      </p:sp>
      <p:sp>
        <p:nvSpPr>
          <p:cNvPr id="4" name="ZoneTexte 3">
            <a:extLst>
              <a:ext uri="{FF2B5EF4-FFF2-40B4-BE49-F238E27FC236}">
                <a16:creationId xmlns:a16="http://schemas.microsoft.com/office/drawing/2014/main" id="{1B76DEAC-BDD9-1614-3542-D245A0A6CD85}"/>
              </a:ext>
            </a:extLst>
          </p:cNvPr>
          <p:cNvSpPr txBox="1"/>
          <p:nvPr/>
        </p:nvSpPr>
        <p:spPr>
          <a:xfrm>
            <a:off x="496186" y="1592207"/>
            <a:ext cx="6134100" cy="1754326"/>
          </a:xfrm>
          <a:prstGeom prst="rect">
            <a:avLst/>
          </a:prstGeom>
          <a:noFill/>
        </p:spPr>
        <p:txBody>
          <a:bodyPr wrap="square" rtlCol="0">
            <a:spAutoFit/>
          </a:bodyPr>
          <a:lstStyle/>
          <a:p>
            <a:r>
              <a:rPr lang="fr-FR" dirty="0"/>
              <a:t>Le côté « Back » de notre projet a été réalisé avec :</a:t>
            </a:r>
          </a:p>
          <a:p>
            <a:pPr marL="742950" lvl="1" indent="-285750">
              <a:buClr>
                <a:schemeClr val="tx2">
                  <a:lumMod val="75000"/>
                </a:schemeClr>
              </a:buClr>
              <a:buFont typeface="Wingdings" panose="05000000000000000000" pitchFamily="2" charset="2"/>
              <a:buChar char="Ø"/>
            </a:pPr>
            <a:r>
              <a:rPr lang="fr-FR" dirty="0"/>
              <a:t>Le langage de programmation Java</a:t>
            </a:r>
          </a:p>
          <a:p>
            <a:pPr marL="742950" lvl="1" indent="-285750">
              <a:buClr>
                <a:schemeClr val="tx2">
                  <a:lumMod val="75000"/>
                </a:schemeClr>
              </a:buClr>
              <a:buFont typeface="Wingdings" panose="05000000000000000000" pitchFamily="2" charset="2"/>
              <a:buChar char="Ø"/>
            </a:pPr>
            <a:r>
              <a:rPr lang="fr-FR" dirty="0"/>
              <a:t>Le Framework SPRING</a:t>
            </a:r>
          </a:p>
          <a:p>
            <a:pPr marL="742950" lvl="1" indent="-285750">
              <a:buClr>
                <a:schemeClr val="tx2">
                  <a:lumMod val="75000"/>
                </a:schemeClr>
              </a:buClr>
              <a:buFont typeface="Wingdings" panose="05000000000000000000" pitchFamily="2" charset="2"/>
              <a:buChar char="Ø"/>
            </a:pPr>
            <a:r>
              <a:rPr lang="fr-FR" dirty="0"/>
              <a:t>Le système de gestion de base de donnée relationnelle PostgreSQL</a:t>
            </a:r>
          </a:p>
          <a:p>
            <a:pPr marL="285750" indent="-285750">
              <a:buClr>
                <a:schemeClr val="tx2">
                  <a:lumMod val="75000"/>
                </a:schemeClr>
              </a:buClr>
              <a:buFont typeface="Wingdings" panose="05000000000000000000" pitchFamily="2" charset="2"/>
              <a:buChar char="Ø"/>
            </a:pPr>
            <a:endParaRPr lang="fr-FR" dirty="0"/>
          </a:p>
        </p:txBody>
      </p:sp>
      <p:pic>
        <p:nvPicPr>
          <p:cNvPr id="12" name="Image 11">
            <a:extLst>
              <a:ext uri="{FF2B5EF4-FFF2-40B4-BE49-F238E27FC236}">
                <a16:creationId xmlns:a16="http://schemas.microsoft.com/office/drawing/2014/main" id="{25ABE834-1ED5-2105-9ED7-215A579FCE68}"/>
              </a:ext>
            </a:extLst>
          </p:cNvPr>
          <p:cNvPicPr>
            <a:picLocks noChangeAspect="1"/>
          </p:cNvPicPr>
          <p:nvPr/>
        </p:nvPicPr>
        <p:blipFill>
          <a:blip r:embed="rId2"/>
          <a:stretch>
            <a:fillRect/>
          </a:stretch>
        </p:blipFill>
        <p:spPr>
          <a:xfrm>
            <a:off x="6109174" y="172843"/>
            <a:ext cx="2733675" cy="1676400"/>
          </a:xfrm>
          <a:prstGeom prst="rect">
            <a:avLst/>
          </a:prstGeom>
        </p:spPr>
      </p:pic>
      <p:pic>
        <p:nvPicPr>
          <p:cNvPr id="14" name="Image 13">
            <a:extLst>
              <a:ext uri="{FF2B5EF4-FFF2-40B4-BE49-F238E27FC236}">
                <a16:creationId xmlns:a16="http://schemas.microsoft.com/office/drawing/2014/main" id="{563D9B86-CFC9-FD24-3423-6FC4FD864A65}"/>
              </a:ext>
            </a:extLst>
          </p:cNvPr>
          <p:cNvPicPr>
            <a:picLocks noChangeAspect="1"/>
          </p:cNvPicPr>
          <p:nvPr/>
        </p:nvPicPr>
        <p:blipFill>
          <a:blip r:embed="rId3"/>
          <a:stretch>
            <a:fillRect/>
          </a:stretch>
        </p:blipFill>
        <p:spPr>
          <a:xfrm>
            <a:off x="301151" y="4183299"/>
            <a:ext cx="3096000" cy="796723"/>
          </a:xfrm>
          <a:prstGeom prst="rect">
            <a:avLst/>
          </a:prstGeom>
        </p:spPr>
      </p:pic>
      <p:pic>
        <p:nvPicPr>
          <p:cNvPr id="16" name="Image 15">
            <a:extLst>
              <a:ext uri="{FF2B5EF4-FFF2-40B4-BE49-F238E27FC236}">
                <a16:creationId xmlns:a16="http://schemas.microsoft.com/office/drawing/2014/main" id="{83368442-ADA4-BCB7-3E8E-29EBC7E9C574}"/>
              </a:ext>
            </a:extLst>
          </p:cNvPr>
          <p:cNvPicPr>
            <a:picLocks noChangeAspect="1"/>
          </p:cNvPicPr>
          <p:nvPr/>
        </p:nvPicPr>
        <p:blipFill>
          <a:blip r:embed="rId4"/>
          <a:stretch>
            <a:fillRect/>
          </a:stretch>
        </p:blipFill>
        <p:spPr>
          <a:xfrm>
            <a:off x="6436939" y="3518680"/>
            <a:ext cx="2196000" cy="1461342"/>
          </a:xfrm>
          <a:prstGeom prst="rect">
            <a:avLst/>
          </a:prstGeom>
        </p:spPr>
      </p:pic>
    </p:spTree>
    <p:extLst>
      <p:ext uri="{BB962C8B-B14F-4D97-AF65-F5344CB8AC3E}">
        <p14:creationId xmlns:p14="http://schemas.microsoft.com/office/powerpoint/2010/main" val="1953823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ZoneTexte 13">
            <a:extLst>
              <a:ext uri="{FF2B5EF4-FFF2-40B4-BE49-F238E27FC236}">
                <a16:creationId xmlns:a16="http://schemas.microsoft.com/office/drawing/2014/main" id="{163C4977-ED79-0DD9-9AD5-5D5627B7C6C4}"/>
              </a:ext>
            </a:extLst>
          </p:cNvPr>
          <p:cNvSpPr txBox="1"/>
          <p:nvPr/>
        </p:nvSpPr>
        <p:spPr>
          <a:xfrm>
            <a:off x="389753" y="1002644"/>
            <a:ext cx="6171748" cy="2739211"/>
          </a:xfrm>
          <a:prstGeom prst="rect">
            <a:avLst/>
          </a:prstGeom>
          <a:noFill/>
        </p:spPr>
        <p:txBody>
          <a:bodyPr wrap="square">
            <a:spAutoFit/>
          </a:bodyPr>
          <a:lstStyle/>
          <a:p>
            <a:r>
              <a:rPr lang="fr-FR" sz="1400" dirty="0"/>
              <a:t>Les outils de développement et de conception suivant ont été utilisés:</a:t>
            </a:r>
          </a:p>
          <a:p>
            <a:pPr marL="742950" lvl="1" indent="-285750">
              <a:buClr>
                <a:schemeClr val="tx2">
                  <a:lumMod val="75000"/>
                </a:schemeClr>
              </a:buClr>
              <a:buFont typeface="Wingdings" panose="05000000000000000000" pitchFamily="2" charset="2"/>
              <a:buChar char="Ø"/>
            </a:pPr>
            <a:r>
              <a:rPr lang="fr-FR" sz="1400" dirty="0"/>
              <a:t>IDE IntelliJ IDEA – version Community pour le développement avec Java et Spring.</a:t>
            </a:r>
          </a:p>
          <a:p>
            <a:pPr marL="742950" lvl="1" indent="-285750">
              <a:buClr>
                <a:schemeClr val="tx2">
                  <a:lumMod val="75000"/>
                </a:schemeClr>
              </a:buClr>
              <a:buFont typeface="Wingdings" panose="05000000000000000000" pitchFamily="2" charset="2"/>
              <a:buChar char="Ø"/>
            </a:pPr>
            <a:r>
              <a:rPr lang="fr-FR" sz="1400" dirty="0"/>
              <a:t>Visual </a:t>
            </a:r>
            <a:r>
              <a:rPr lang="fr-FR" sz="1400" dirty="0" err="1"/>
              <a:t>StudioCode</a:t>
            </a:r>
            <a:r>
              <a:rPr lang="fr-FR" sz="1400" dirty="0"/>
              <a:t> pour le </a:t>
            </a:r>
            <a:r>
              <a:rPr lang="fr-FR" sz="1400" dirty="0" err="1"/>
              <a:t>dévellopement</a:t>
            </a:r>
            <a:r>
              <a:rPr lang="fr-FR" sz="1400" dirty="0"/>
              <a:t> avec HTML5,CSS3,TypeScript et </a:t>
            </a:r>
            <a:r>
              <a:rPr lang="fr-FR" sz="1400" dirty="0" err="1"/>
              <a:t>Angular</a:t>
            </a:r>
            <a:r>
              <a:rPr lang="fr-FR" sz="1400" dirty="0"/>
              <a:t>.</a:t>
            </a:r>
          </a:p>
          <a:p>
            <a:pPr marL="742950" lvl="1" indent="-285750">
              <a:buClr>
                <a:schemeClr val="tx2">
                  <a:lumMod val="75000"/>
                </a:schemeClr>
              </a:buClr>
              <a:buFont typeface="Wingdings" panose="05000000000000000000" pitchFamily="2" charset="2"/>
              <a:buChar char="Ø"/>
            </a:pPr>
            <a:r>
              <a:rPr lang="fr-FR" sz="1400" dirty="0"/>
              <a:t>PgAdmin 4 pour la création de la base de données.</a:t>
            </a:r>
          </a:p>
          <a:p>
            <a:pPr marL="742950" lvl="1" indent="-285750">
              <a:buClr>
                <a:schemeClr val="tx2">
                  <a:lumMod val="75000"/>
                </a:schemeClr>
              </a:buClr>
              <a:buFont typeface="Wingdings" panose="05000000000000000000" pitchFamily="2" charset="2"/>
              <a:buChar char="Ø"/>
            </a:pPr>
            <a:r>
              <a:rPr lang="fr-FR" sz="1400" dirty="0"/>
              <a:t>Postman pour tester notre API.</a:t>
            </a:r>
          </a:p>
          <a:p>
            <a:pPr marL="742950" lvl="1" indent="-285750">
              <a:buClr>
                <a:schemeClr val="tx2">
                  <a:lumMod val="75000"/>
                </a:schemeClr>
              </a:buClr>
              <a:buFont typeface="Wingdings" panose="05000000000000000000" pitchFamily="2" charset="2"/>
              <a:buChar char="Ø"/>
            </a:pPr>
            <a:r>
              <a:rPr lang="fr-FR" sz="1400" dirty="0"/>
              <a:t>Draw.io (</a:t>
            </a:r>
            <a:r>
              <a:rPr lang="fr-FR" sz="1400" dirty="0">
                <a:hlinkClick r:id="rId2">
                  <a:extLst>
                    <a:ext uri="{A12FA001-AC4F-418D-AE19-62706E023703}">
                      <ahyp:hlinkClr xmlns:ahyp="http://schemas.microsoft.com/office/drawing/2018/hyperlinkcolor" val="tx"/>
                    </a:ext>
                  </a:extLst>
                </a:hlinkClick>
              </a:rPr>
              <a:t>https://app.diagrams.net/</a:t>
            </a:r>
            <a:r>
              <a:rPr lang="fr-FR" sz="1400" dirty="0"/>
              <a:t>) pour la conception de nos différents diagrammes.</a:t>
            </a:r>
          </a:p>
          <a:p>
            <a:pPr marL="742950" lvl="1" indent="-285750">
              <a:buClr>
                <a:schemeClr val="tx2">
                  <a:lumMod val="75000"/>
                </a:schemeClr>
              </a:buClr>
              <a:buFont typeface="Wingdings" panose="05000000000000000000" pitchFamily="2" charset="2"/>
              <a:buChar char="Ø"/>
            </a:pPr>
            <a:r>
              <a:rPr lang="fr-FR" sz="1400" dirty="0"/>
              <a:t>Git et GitHub pour la gestion de version et le partage de code et d’informations.</a:t>
            </a:r>
          </a:p>
          <a:p>
            <a:pPr lvl="1">
              <a:buClr>
                <a:schemeClr val="tx2">
                  <a:lumMod val="75000"/>
                </a:schemeClr>
              </a:buClr>
            </a:pPr>
            <a:endParaRPr lang="fr-FR" dirty="0"/>
          </a:p>
        </p:txBody>
      </p:sp>
      <p:pic>
        <p:nvPicPr>
          <p:cNvPr id="16" name="Image 15">
            <a:extLst>
              <a:ext uri="{FF2B5EF4-FFF2-40B4-BE49-F238E27FC236}">
                <a16:creationId xmlns:a16="http://schemas.microsoft.com/office/drawing/2014/main" id="{24B60458-B82C-1220-DB05-1C35C9FAFDCD}"/>
              </a:ext>
            </a:extLst>
          </p:cNvPr>
          <p:cNvPicPr>
            <a:picLocks noChangeAspect="1"/>
          </p:cNvPicPr>
          <p:nvPr/>
        </p:nvPicPr>
        <p:blipFill>
          <a:blip r:embed="rId3"/>
          <a:stretch>
            <a:fillRect/>
          </a:stretch>
        </p:blipFill>
        <p:spPr>
          <a:xfrm>
            <a:off x="6987916" y="318644"/>
            <a:ext cx="1368000" cy="1368000"/>
          </a:xfrm>
          <a:prstGeom prst="rect">
            <a:avLst/>
          </a:prstGeom>
        </p:spPr>
      </p:pic>
      <p:pic>
        <p:nvPicPr>
          <p:cNvPr id="22" name="Image 21">
            <a:extLst>
              <a:ext uri="{FF2B5EF4-FFF2-40B4-BE49-F238E27FC236}">
                <a16:creationId xmlns:a16="http://schemas.microsoft.com/office/drawing/2014/main" id="{E680905F-FB5F-CFD9-1C87-1A8DB849133C}"/>
              </a:ext>
            </a:extLst>
          </p:cNvPr>
          <p:cNvPicPr>
            <a:picLocks noChangeAspect="1"/>
          </p:cNvPicPr>
          <p:nvPr/>
        </p:nvPicPr>
        <p:blipFill>
          <a:blip r:embed="rId4"/>
          <a:stretch>
            <a:fillRect/>
          </a:stretch>
        </p:blipFill>
        <p:spPr>
          <a:xfrm>
            <a:off x="6395485" y="3912740"/>
            <a:ext cx="2160000" cy="1198410"/>
          </a:xfrm>
          <a:prstGeom prst="rect">
            <a:avLst/>
          </a:prstGeom>
        </p:spPr>
      </p:pic>
      <p:pic>
        <p:nvPicPr>
          <p:cNvPr id="24" name="Image 23">
            <a:extLst>
              <a:ext uri="{FF2B5EF4-FFF2-40B4-BE49-F238E27FC236}">
                <a16:creationId xmlns:a16="http://schemas.microsoft.com/office/drawing/2014/main" id="{E4C61331-0033-8B74-4C6E-7F7D1A9C3C07}"/>
              </a:ext>
            </a:extLst>
          </p:cNvPr>
          <p:cNvPicPr>
            <a:picLocks noChangeAspect="1"/>
          </p:cNvPicPr>
          <p:nvPr/>
        </p:nvPicPr>
        <p:blipFill>
          <a:blip r:embed="rId5"/>
          <a:stretch>
            <a:fillRect/>
          </a:stretch>
        </p:blipFill>
        <p:spPr>
          <a:xfrm>
            <a:off x="389753" y="4313562"/>
            <a:ext cx="2700000" cy="797588"/>
          </a:xfrm>
          <a:prstGeom prst="rect">
            <a:avLst/>
          </a:prstGeom>
        </p:spPr>
      </p:pic>
      <p:pic>
        <p:nvPicPr>
          <p:cNvPr id="26" name="Image 25">
            <a:extLst>
              <a:ext uri="{FF2B5EF4-FFF2-40B4-BE49-F238E27FC236}">
                <a16:creationId xmlns:a16="http://schemas.microsoft.com/office/drawing/2014/main" id="{5C667AB4-3E48-AD72-EACE-3A378BBAD601}"/>
              </a:ext>
            </a:extLst>
          </p:cNvPr>
          <p:cNvPicPr>
            <a:picLocks noChangeAspect="1"/>
          </p:cNvPicPr>
          <p:nvPr/>
        </p:nvPicPr>
        <p:blipFill>
          <a:blip r:embed="rId6"/>
          <a:stretch>
            <a:fillRect/>
          </a:stretch>
        </p:blipFill>
        <p:spPr>
          <a:xfrm>
            <a:off x="6897916" y="3209909"/>
            <a:ext cx="1908000" cy="482327"/>
          </a:xfrm>
          <a:prstGeom prst="rect">
            <a:avLst/>
          </a:prstGeom>
        </p:spPr>
      </p:pic>
      <p:pic>
        <p:nvPicPr>
          <p:cNvPr id="28" name="Image 27">
            <a:extLst>
              <a:ext uri="{FF2B5EF4-FFF2-40B4-BE49-F238E27FC236}">
                <a16:creationId xmlns:a16="http://schemas.microsoft.com/office/drawing/2014/main" id="{8F36B7C1-20D7-3B24-B513-276EFEFD5EE2}"/>
              </a:ext>
            </a:extLst>
          </p:cNvPr>
          <p:cNvPicPr>
            <a:picLocks noChangeAspect="1"/>
          </p:cNvPicPr>
          <p:nvPr/>
        </p:nvPicPr>
        <p:blipFill>
          <a:blip r:embed="rId7"/>
          <a:stretch>
            <a:fillRect/>
          </a:stretch>
        </p:blipFill>
        <p:spPr>
          <a:xfrm>
            <a:off x="3618000" y="4042670"/>
            <a:ext cx="1908000" cy="1068480"/>
          </a:xfrm>
          <a:prstGeom prst="rect">
            <a:avLst/>
          </a:prstGeom>
        </p:spPr>
      </p:pic>
      <p:sp>
        <p:nvSpPr>
          <p:cNvPr id="31" name="Titre 30">
            <a:extLst>
              <a:ext uri="{FF2B5EF4-FFF2-40B4-BE49-F238E27FC236}">
                <a16:creationId xmlns:a16="http://schemas.microsoft.com/office/drawing/2014/main" id="{785D4929-DC23-F2E6-DE5E-620A04FBCFF9}"/>
              </a:ext>
            </a:extLst>
          </p:cNvPr>
          <p:cNvSpPr>
            <a:spLocks noGrp="1"/>
          </p:cNvSpPr>
          <p:nvPr>
            <p:ph type="title"/>
          </p:nvPr>
        </p:nvSpPr>
        <p:spPr/>
        <p:txBody>
          <a:bodyPr/>
          <a:lstStyle/>
          <a:p>
            <a:r>
              <a:rPr lang="fr-FR" dirty="0"/>
              <a:t>Outils utilisés</a:t>
            </a:r>
          </a:p>
        </p:txBody>
      </p:sp>
      <p:pic>
        <p:nvPicPr>
          <p:cNvPr id="33" name="Image 32">
            <a:extLst>
              <a:ext uri="{FF2B5EF4-FFF2-40B4-BE49-F238E27FC236}">
                <a16:creationId xmlns:a16="http://schemas.microsoft.com/office/drawing/2014/main" id="{F5180F54-6B37-2497-71BA-2AE773CEAEFC}"/>
              </a:ext>
            </a:extLst>
          </p:cNvPr>
          <p:cNvPicPr>
            <a:picLocks noChangeAspect="1"/>
          </p:cNvPicPr>
          <p:nvPr/>
        </p:nvPicPr>
        <p:blipFill>
          <a:blip r:embed="rId8"/>
          <a:stretch>
            <a:fillRect/>
          </a:stretch>
        </p:blipFill>
        <p:spPr>
          <a:xfrm>
            <a:off x="6897916" y="1802260"/>
            <a:ext cx="1728000" cy="967680"/>
          </a:xfrm>
          <a:prstGeom prst="rect">
            <a:avLst/>
          </a:prstGeom>
        </p:spPr>
      </p:pic>
    </p:spTree>
    <p:extLst>
      <p:ext uri="{BB962C8B-B14F-4D97-AF65-F5344CB8AC3E}">
        <p14:creationId xmlns:p14="http://schemas.microsoft.com/office/powerpoint/2010/main" val="26809608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803EBD-36D2-90DE-9D60-565F3A218282}"/>
              </a:ext>
            </a:extLst>
          </p:cNvPr>
          <p:cNvSpPr>
            <a:spLocks noGrp="1"/>
          </p:cNvSpPr>
          <p:nvPr>
            <p:ph type="title"/>
          </p:nvPr>
        </p:nvSpPr>
        <p:spPr/>
        <p:txBody>
          <a:bodyPr/>
          <a:lstStyle/>
          <a:p>
            <a:r>
              <a:rPr lang="fr-FR" dirty="0"/>
              <a:t>Diagramme de Cas d’utilisation</a:t>
            </a:r>
          </a:p>
        </p:txBody>
      </p:sp>
      <p:pic>
        <p:nvPicPr>
          <p:cNvPr id="6" name="Image 5">
            <a:extLst>
              <a:ext uri="{FF2B5EF4-FFF2-40B4-BE49-F238E27FC236}">
                <a16:creationId xmlns:a16="http://schemas.microsoft.com/office/drawing/2014/main" id="{46FF0F68-D23B-D09D-7972-750B1A53877B}"/>
              </a:ext>
            </a:extLst>
          </p:cNvPr>
          <p:cNvPicPr>
            <a:picLocks noChangeAspect="1"/>
          </p:cNvPicPr>
          <p:nvPr/>
        </p:nvPicPr>
        <p:blipFill>
          <a:blip r:embed="rId2"/>
          <a:stretch>
            <a:fillRect/>
          </a:stretch>
        </p:blipFill>
        <p:spPr>
          <a:xfrm>
            <a:off x="1669862" y="833431"/>
            <a:ext cx="5544000" cy="3870509"/>
          </a:xfrm>
          <a:prstGeom prst="rect">
            <a:avLst/>
          </a:prstGeom>
        </p:spPr>
      </p:pic>
      <p:sp>
        <p:nvSpPr>
          <p:cNvPr id="7" name="ZoneTexte 6">
            <a:extLst>
              <a:ext uri="{FF2B5EF4-FFF2-40B4-BE49-F238E27FC236}">
                <a16:creationId xmlns:a16="http://schemas.microsoft.com/office/drawing/2014/main" id="{132BFBDB-A6FC-B301-5783-311B9C7227D1}"/>
              </a:ext>
            </a:extLst>
          </p:cNvPr>
          <p:cNvSpPr txBox="1"/>
          <p:nvPr/>
        </p:nvSpPr>
        <p:spPr>
          <a:xfrm>
            <a:off x="411126" y="4976336"/>
            <a:ext cx="7265581" cy="738664"/>
          </a:xfrm>
          <a:prstGeom prst="rect">
            <a:avLst/>
          </a:prstGeom>
          <a:noFill/>
        </p:spPr>
        <p:txBody>
          <a:bodyPr wrap="square" rtlCol="0">
            <a:spAutoFit/>
          </a:bodyPr>
          <a:lstStyle/>
          <a:p>
            <a:r>
              <a:rPr lang="fr-FR" sz="1400" b="0" i="0" dirty="0">
                <a:effectLst/>
                <a:latin typeface="+mj-lt"/>
              </a:rPr>
              <a:t>Un diagramme de cas d'utilisation est une représentation graphique qui illustre les interactions entre les utilisateurs et un système, identifiant les différentes actions que les utilisateurs peuvent effectuer.</a:t>
            </a:r>
            <a:endParaRPr lang="fr-FR" sz="1400" dirty="0">
              <a:latin typeface="+mj-lt"/>
            </a:endParaRPr>
          </a:p>
        </p:txBody>
      </p:sp>
    </p:spTree>
    <p:extLst>
      <p:ext uri="{BB962C8B-B14F-4D97-AF65-F5344CB8AC3E}">
        <p14:creationId xmlns:p14="http://schemas.microsoft.com/office/powerpoint/2010/main" val="1686595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A5F321-E2B7-9151-B3BD-8E5AB07F2C25}"/>
              </a:ext>
            </a:extLst>
          </p:cNvPr>
          <p:cNvSpPr>
            <a:spLocks noGrp="1"/>
          </p:cNvSpPr>
          <p:nvPr>
            <p:ph type="title"/>
          </p:nvPr>
        </p:nvSpPr>
        <p:spPr/>
        <p:txBody>
          <a:bodyPr/>
          <a:lstStyle/>
          <a:p>
            <a:r>
              <a:rPr lang="fr-FR" dirty="0"/>
              <a:t>Les diagrammes de Classes</a:t>
            </a:r>
          </a:p>
        </p:txBody>
      </p:sp>
      <p:pic>
        <p:nvPicPr>
          <p:cNvPr id="4" name="Image 3">
            <a:extLst>
              <a:ext uri="{FF2B5EF4-FFF2-40B4-BE49-F238E27FC236}">
                <a16:creationId xmlns:a16="http://schemas.microsoft.com/office/drawing/2014/main" id="{33F26619-1528-2304-5317-E846377ED606}"/>
              </a:ext>
            </a:extLst>
          </p:cNvPr>
          <p:cNvPicPr>
            <a:picLocks noChangeAspect="1"/>
          </p:cNvPicPr>
          <p:nvPr/>
        </p:nvPicPr>
        <p:blipFill>
          <a:blip r:embed="rId2"/>
          <a:stretch>
            <a:fillRect/>
          </a:stretch>
        </p:blipFill>
        <p:spPr>
          <a:xfrm>
            <a:off x="808075" y="873757"/>
            <a:ext cx="6732000" cy="3967486"/>
          </a:xfrm>
          <a:prstGeom prst="rect">
            <a:avLst/>
          </a:prstGeom>
        </p:spPr>
      </p:pic>
      <p:sp>
        <p:nvSpPr>
          <p:cNvPr id="5" name="ZoneTexte 4">
            <a:extLst>
              <a:ext uri="{FF2B5EF4-FFF2-40B4-BE49-F238E27FC236}">
                <a16:creationId xmlns:a16="http://schemas.microsoft.com/office/drawing/2014/main" id="{922CD028-4CED-1DA8-BEF8-931F1DFB8BD9}"/>
              </a:ext>
            </a:extLst>
          </p:cNvPr>
          <p:cNvSpPr txBox="1"/>
          <p:nvPr/>
        </p:nvSpPr>
        <p:spPr>
          <a:xfrm>
            <a:off x="382772" y="4590228"/>
            <a:ext cx="7754679" cy="738664"/>
          </a:xfrm>
          <a:prstGeom prst="rect">
            <a:avLst/>
          </a:prstGeom>
          <a:noFill/>
        </p:spPr>
        <p:txBody>
          <a:bodyPr wrap="square" rtlCol="0">
            <a:spAutoFit/>
          </a:bodyPr>
          <a:lstStyle/>
          <a:p>
            <a:r>
              <a:rPr lang="fr-FR" sz="1400" dirty="0"/>
              <a:t>Les diagrammes de classes sont des représentations visuelles de la structure d'un système logiciel, montrant les classes du système, leurs attributs, leurs méthodes et les relations entre elles. Ils servent à modéliser la structure des objets dans un système et à visualiser les interactions entre ces objets</a:t>
            </a:r>
          </a:p>
        </p:txBody>
      </p:sp>
    </p:spTree>
    <p:extLst>
      <p:ext uri="{BB962C8B-B14F-4D97-AF65-F5344CB8AC3E}">
        <p14:creationId xmlns:p14="http://schemas.microsoft.com/office/powerpoint/2010/main" val="35725819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3670CA8-2D61-BA2E-EFA1-1F6014995E42}"/>
              </a:ext>
            </a:extLst>
          </p:cNvPr>
          <p:cNvSpPr>
            <a:spLocks noGrp="1"/>
          </p:cNvSpPr>
          <p:nvPr>
            <p:ph type="title"/>
          </p:nvPr>
        </p:nvSpPr>
        <p:spPr/>
        <p:txBody>
          <a:bodyPr>
            <a:normAutofit fontScale="90000"/>
          </a:bodyPr>
          <a:lstStyle/>
          <a:p>
            <a:r>
              <a:rPr lang="fr-FR" dirty="0"/>
              <a:t>Modélisations de la base de données et des tables</a:t>
            </a:r>
          </a:p>
        </p:txBody>
      </p:sp>
      <p:pic>
        <p:nvPicPr>
          <p:cNvPr id="4" name="Image 3">
            <a:extLst>
              <a:ext uri="{FF2B5EF4-FFF2-40B4-BE49-F238E27FC236}">
                <a16:creationId xmlns:a16="http://schemas.microsoft.com/office/drawing/2014/main" id="{1D9BB6C0-0385-0A4C-3EBC-DD5676AD23DB}"/>
              </a:ext>
            </a:extLst>
          </p:cNvPr>
          <p:cNvPicPr>
            <a:picLocks noChangeAspect="1"/>
          </p:cNvPicPr>
          <p:nvPr/>
        </p:nvPicPr>
        <p:blipFill>
          <a:blip r:embed="rId2"/>
          <a:stretch>
            <a:fillRect/>
          </a:stretch>
        </p:blipFill>
        <p:spPr>
          <a:xfrm>
            <a:off x="914399" y="944577"/>
            <a:ext cx="4615722" cy="4194493"/>
          </a:xfrm>
          <a:prstGeom prst="rect">
            <a:avLst/>
          </a:prstGeom>
        </p:spPr>
      </p:pic>
      <p:sp>
        <p:nvSpPr>
          <p:cNvPr id="5" name="ZoneTexte 4">
            <a:extLst>
              <a:ext uri="{FF2B5EF4-FFF2-40B4-BE49-F238E27FC236}">
                <a16:creationId xmlns:a16="http://schemas.microsoft.com/office/drawing/2014/main" id="{BA9C5D57-3AF0-5868-A9E8-D237C30FE793}"/>
              </a:ext>
            </a:extLst>
          </p:cNvPr>
          <p:cNvSpPr txBox="1"/>
          <p:nvPr/>
        </p:nvSpPr>
        <p:spPr>
          <a:xfrm>
            <a:off x="5961321" y="1573619"/>
            <a:ext cx="2941674" cy="307777"/>
          </a:xfrm>
          <a:prstGeom prst="rect">
            <a:avLst/>
          </a:prstGeom>
          <a:noFill/>
        </p:spPr>
        <p:txBody>
          <a:bodyPr wrap="square" rtlCol="0">
            <a:spAutoFit/>
          </a:bodyPr>
          <a:lstStyle/>
          <a:p>
            <a:r>
              <a:rPr lang="fr-FR" sz="1400" dirty="0"/>
              <a:t>Schéma issu de l’outil PgAdmin4</a:t>
            </a:r>
          </a:p>
        </p:txBody>
      </p:sp>
      <p:sp>
        <p:nvSpPr>
          <p:cNvPr id="6" name="ZoneTexte 5">
            <a:extLst>
              <a:ext uri="{FF2B5EF4-FFF2-40B4-BE49-F238E27FC236}">
                <a16:creationId xmlns:a16="http://schemas.microsoft.com/office/drawing/2014/main" id="{DA45272E-648E-D102-CD35-66E8D8035FBA}"/>
              </a:ext>
            </a:extLst>
          </p:cNvPr>
          <p:cNvSpPr txBox="1"/>
          <p:nvPr/>
        </p:nvSpPr>
        <p:spPr>
          <a:xfrm>
            <a:off x="6096000" y="2268279"/>
            <a:ext cx="2502195" cy="2508379"/>
          </a:xfrm>
          <a:prstGeom prst="rect">
            <a:avLst/>
          </a:prstGeom>
          <a:noFill/>
        </p:spPr>
        <p:txBody>
          <a:bodyPr wrap="square" rtlCol="0">
            <a:spAutoFit/>
          </a:bodyPr>
          <a:lstStyle/>
          <a:p>
            <a:r>
              <a:rPr lang="fr-FR" sz="1100" dirty="0"/>
              <a:t>Notre base, SlackLike comporte 3 tables:</a:t>
            </a:r>
          </a:p>
          <a:p>
            <a:pPr marL="742950" lvl="1" indent="-285750">
              <a:buFont typeface="Wingdings" panose="05000000000000000000" pitchFamily="2" charset="2"/>
              <a:buChar char="Ø"/>
            </a:pPr>
            <a:r>
              <a:rPr lang="fr-FR" sz="1100" dirty="0"/>
              <a:t>users</a:t>
            </a:r>
          </a:p>
          <a:p>
            <a:pPr marL="742950" lvl="1" indent="-285750">
              <a:buFont typeface="Wingdings" panose="05000000000000000000" pitchFamily="2" charset="2"/>
              <a:buChar char="Ø"/>
            </a:pPr>
            <a:r>
              <a:rPr lang="fr-FR" sz="1100" dirty="0"/>
              <a:t>channels</a:t>
            </a:r>
          </a:p>
          <a:p>
            <a:pPr marL="742950" lvl="1" indent="-285750">
              <a:buFont typeface="Wingdings" panose="05000000000000000000" pitchFamily="2" charset="2"/>
              <a:buChar char="Ø"/>
            </a:pPr>
            <a:r>
              <a:rPr lang="fr-FR" sz="1100" dirty="0"/>
              <a:t>messages</a:t>
            </a:r>
          </a:p>
          <a:p>
            <a:endParaRPr lang="fr-FR" sz="1100" dirty="0"/>
          </a:p>
          <a:p>
            <a:r>
              <a:rPr lang="fr-FR" sz="1100" b="0" i="0" dirty="0">
                <a:effectLst/>
              </a:rPr>
              <a:t>Dans la table "messages", il y a deux colonnes qui font référence à d'autres tables : une colonne liée à la colonne "id" de la table "users" et une autre colonne liée à la colonne "id" de la table "channels". Ces deux colonnes servent de clés étrangères, établissant des relations entre les utilisateurs, les canaux et les messages</a:t>
            </a:r>
            <a:r>
              <a:rPr lang="fr-FR" sz="1400" b="0" i="0" dirty="0">
                <a:effectLst/>
              </a:rPr>
              <a:t>.</a:t>
            </a:r>
            <a:endParaRPr lang="fr-FR" sz="1400" dirty="0"/>
          </a:p>
        </p:txBody>
      </p:sp>
    </p:spTree>
    <p:extLst>
      <p:ext uri="{BB962C8B-B14F-4D97-AF65-F5344CB8AC3E}">
        <p14:creationId xmlns:p14="http://schemas.microsoft.com/office/powerpoint/2010/main" val="2744868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DE0232-BC76-3418-8F08-67D41A8100D8}"/>
              </a:ext>
            </a:extLst>
          </p:cNvPr>
          <p:cNvSpPr>
            <a:spLocks noGrp="1"/>
          </p:cNvSpPr>
          <p:nvPr>
            <p:ph type="title"/>
          </p:nvPr>
        </p:nvSpPr>
        <p:spPr/>
        <p:txBody>
          <a:bodyPr/>
          <a:lstStyle/>
          <a:p>
            <a:r>
              <a:rPr lang="fr-FR" dirty="0"/>
              <a:t>Présentation de la partie Backend</a:t>
            </a:r>
          </a:p>
        </p:txBody>
      </p:sp>
      <p:sp>
        <p:nvSpPr>
          <p:cNvPr id="3" name="ZoneTexte 2">
            <a:extLst>
              <a:ext uri="{FF2B5EF4-FFF2-40B4-BE49-F238E27FC236}">
                <a16:creationId xmlns:a16="http://schemas.microsoft.com/office/drawing/2014/main" id="{DEBCBF53-72CC-A670-7DC2-8C302C4EBAB5}"/>
              </a:ext>
            </a:extLst>
          </p:cNvPr>
          <p:cNvSpPr txBox="1"/>
          <p:nvPr/>
        </p:nvSpPr>
        <p:spPr>
          <a:xfrm>
            <a:off x="1077432" y="1800448"/>
            <a:ext cx="6989135" cy="738664"/>
          </a:xfrm>
          <a:prstGeom prst="rect">
            <a:avLst/>
          </a:prstGeom>
          <a:noFill/>
        </p:spPr>
        <p:txBody>
          <a:bodyPr wrap="square" rtlCol="0">
            <a:spAutoFit/>
          </a:bodyPr>
          <a:lstStyle/>
          <a:p>
            <a:r>
              <a:rPr lang="fr-FR" sz="1400" b="0" i="0" dirty="0">
                <a:effectLst/>
              </a:rPr>
              <a:t>La partie backend est responsable de gérer la logique métier de notre application, d'interagir avec la base de données, et de fournir des services via une API (Interface de Programmation d'Application) au frontend.</a:t>
            </a:r>
            <a:endParaRPr lang="fr-FR" sz="1400" dirty="0"/>
          </a:p>
        </p:txBody>
      </p:sp>
    </p:spTree>
    <p:extLst>
      <p:ext uri="{BB962C8B-B14F-4D97-AF65-F5344CB8AC3E}">
        <p14:creationId xmlns:p14="http://schemas.microsoft.com/office/powerpoint/2010/main" val="17921617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C8D2EA-3DE4-0763-C5C8-016DBF5BB94E}"/>
              </a:ext>
            </a:extLst>
          </p:cNvPr>
          <p:cNvSpPr>
            <a:spLocks noGrp="1"/>
          </p:cNvSpPr>
          <p:nvPr>
            <p:ph type="title"/>
          </p:nvPr>
        </p:nvSpPr>
        <p:spPr/>
        <p:txBody>
          <a:bodyPr/>
          <a:lstStyle/>
          <a:p>
            <a:r>
              <a:rPr lang="fr-FR" dirty="0"/>
              <a:t>Schéma partie Backend</a:t>
            </a:r>
          </a:p>
        </p:txBody>
      </p:sp>
      <p:pic>
        <p:nvPicPr>
          <p:cNvPr id="3" name="Image 2">
            <a:extLst>
              <a:ext uri="{FF2B5EF4-FFF2-40B4-BE49-F238E27FC236}">
                <a16:creationId xmlns:a16="http://schemas.microsoft.com/office/drawing/2014/main" id="{1DB45682-F8A5-6E05-0B7C-4E30229EAF56}"/>
              </a:ext>
            </a:extLst>
          </p:cNvPr>
          <p:cNvPicPr>
            <a:picLocks noChangeAspect="1"/>
          </p:cNvPicPr>
          <p:nvPr/>
        </p:nvPicPr>
        <p:blipFill>
          <a:blip r:embed="rId2"/>
          <a:stretch>
            <a:fillRect/>
          </a:stretch>
        </p:blipFill>
        <p:spPr>
          <a:xfrm>
            <a:off x="914399" y="1545304"/>
            <a:ext cx="4176000" cy="2351168"/>
          </a:xfrm>
          <a:prstGeom prst="rect">
            <a:avLst/>
          </a:prstGeom>
        </p:spPr>
      </p:pic>
      <p:sp>
        <p:nvSpPr>
          <p:cNvPr id="4" name="ZoneTexte 3">
            <a:extLst>
              <a:ext uri="{FF2B5EF4-FFF2-40B4-BE49-F238E27FC236}">
                <a16:creationId xmlns:a16="http://schemas.microsoft.com/office/drawing/2014/main" id="{66BE5262-3E5D-01EE-AC05-F2EED7AFC7E0}"/>
              </a:ext>
            </a:extLst>
          </p:cNvPr>
          <p:cNvSpPr txBox="1"/>
          <p:nvPr/>
        </p:nvSpPr>
        <p:spPr>
          <a:xfrm>
            <a:off x="5008409" y="1254642"/>
            <a:ext cx="4061637" cy="3108543"/>
          </a:xfrm>
          <a:prstGeom prst="rect">
            <a:avLst/>
          </a:prstGeom>
          <a:noFill/>
        </p:spPr>
        <p:txBody>
          <a:bodyPr wrap="square" rtlCol="0">
            <a:spAutoFit/>
          </a:bodyPr>
          <a:lstStyle/>
          <a:p>
            <a:pPr marL="285750" indent="-285750">
              <a:buFont typeface="Wingdings" panose="05000000000000000000" pitchFamily="2" charset="2"/>
              <a:buChar char="Ø"/>
            </a:pPr>
            <a:r>
              <a:rPr lang="fr-FR" sz="1400" dirty="0"/>
              <a:t> </a:t>
            </a:r>
            <a:r>
              <a:rPr lang="fr-FR" sz="1400" dirty="0">
                <a:latin typeface="+mj-lt"/>
              </a:rPr>
              <a:t>Le client (Frontend) envoie </a:t>
            </a:r>
            <a:r>
              <a:rPr lang="fr-FR" sz="1400" b="0" i="0" dirty="0">
                <a:effectLst/>
                <a:latin typeface="+mj-lt"/>
              </a:rPr>
              <a:t>des requêtes HTTP à la partie backend pour récupérer ou envoyer des données.</a:t>
            </a:r>
          </a:p>
          <a:p>
            <a:pPr marL="285750" indent="-285750">
              <a:buFont typeface="Wingdings" panose="05000000000000000000" pitchFamily="2" charset="2"/>
              <a:buChar char="Ø"/>
            </a:pPr>
            <a:r>
              <a:rPr lang="fr-FR" sz="1400" b="0" i="0" dirty="0">
                <a:effectLst/>
                <a:latin typeface="+mj-lt"/>
              </a:rPr>
              <a:t>La partie backend reçoit les requêtes HTTP provenant du frontend</a:t>
            </a:r>
            <a:r>
              <a:rPr lang="fr-FR" sz="1400" dirty="0">
                <a:latin typeface="+mj-lt"/>
              </a:rPr>
              <a:t>(Spring Rest Controller)</a:t>
            </a:r>
          </a:p>
          <a:p>
            <a:pPr marL="285750" indent="-285750">
              <a:buFont typeface="Wingdings" panose="05000000000000000000" pitchFamily="2" charset="2"/>
              <a:buChar char="Ø"/>
            </a:pPr>
            <a:r>
              <a:rPr lang="fr-FR" sz="1400" b="0" i="0" dirty="0">
                <a:effectLst/>
                <a:latin typeface="+mj-lt"/>
              </a:rPr>
              <a:t>Le service effectue la logique métier nécessaire en utilisant les modèles et les repositories, interaction  avec la base de données pour récupérer ou stocker des données ( Spring Data JPA)</a:t>
            </a:r>
          </a:p>
          <a:p>
            <a:pPr marL="285750" indent="-285750">
              <a:buFont typeface="Wingdings" panose="05000000000000000000" pitchFamily="2" charset="2"/>
              <a:buChar char="Ø"/>
            </a:pPr>
            <a:r>
              <a:rPr lang="fr-FR" sz="1400" b="0" i="0" dirty="0">
                <a:effectLst/>
                <a:latin typeface="+mj-lt"/>
              </a:rPr>
              <a:t>Le service renvoie les résultats au Contrôleur </a:t>
            </a:r>
          </a:p>
          <a:p>
            <a:pPr marL="285750" indent="-285750">
              <a:buFont typeface="Wingdings" panose="05000000000000000000" pitchFamily="2" charset="2"/>
              <a:buChar char="Ø"/>
            </a:pPr>
            <a:r>
              <a:rPr lang="fr-FR" sz="1400" dirty="0">
                <a:latin typeface="+mj-lt"/>
              </a:rPr>
              <a:t>Le contrôleur renvoi au Frontend</a:t>
            </a:r>
          </a:p>
          <a:p>
            <a:pPr marL="285750" indent="-285750">
              <a:buFont typeface="Wingdings" panose="05000000000000000000" pitchFamily="2" charset="2"/>
              <a:buChar char="Ø"/>
            </a:pPr>
            <a:r>
              <a:rPr lang="fr-FR" sz="1400" dirty="0">
                <a:latin typeface="+mj-lt"/>
              </a:rPr>
              <a:t>Généralement les données sont échangées au format JSON.</a:t>
            </a:r>
          </a:p>
        </p:txBody>
      </p:sp>
    </p:spTree>
    <p:extLst>
      <p:ext uri="{BB962C8B-B14F-4D97-AF65-F5344CB8AC3E}">
        <p14:creationId xmlns:p14="http://schemas.microsoft.com/office/powerpoint/2010/main" val="38483629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10E2F3F-C26C-43B8-BE43-88707BC2F1B5}"/>
              </a:ext>
            </a:extLst>
          </p:cNvPr>
          <p:cNvSpPr>
            <a:spLocks noGrp="1"/>
          </p:cNvSpPr>
          <p:nvPr>
            <p:ph type="title"/>
          </p:nvPr>
        </p:nvSpPr>
        <p:spPr>
          <a:xfrm>
            <a:off x="914399" y="276036"/>
            <a:ext cx="7868094" cy="346281"/>
          </a:xfrm>
        </p:spPr>
        <p:txBody>
          <a:bodyPr>
            <a:normAutofit fontScale="90000"/>
          </a:bodyPr>
          <a:lstStyle/>
          <a:p>
            <a:r>
              <a:rPr lang="fr-FR" dirty="0"/>
              <a:t>Code – Structure du projet</a:t>
            </a:r>
          </a:p>
        </p:txBody>
      </p:sp>
      <p:sp>
        <p:nvSpPr>
          <p:cNvPr id="7" name="ZoneTexte 6">
            <a:extLst>
              <a:ext uri="{FF2B5EF4-FFF2-40B4-BE49-F238E27FC236}">
                <a16:creationId xmlns:a16="http://schemas.microsoft.com/office/drawing/2014/main" id="{7861DC19-6DF6-FBFF-99DA-FE537F816BAD}"/>
              </a:ext>
            </a:extLst>
          </p:cNvPr>
          <p:cNvSpPr txBox="1"/>
          <p:nvPr/>
        </p:nvSpPr>
        <p:spPr>
          <a:xfrm>
            <a:off x="97817" y="3943896"/>
            <a:ext cx="3096000" cy="1015663"/>
          </a:xfrm>
          <a:prstGeom prst="rect">
            <a:avLst/>
          </a:prstGeom>
          <a:noFill/>
        </p:spPr>
        <p:txBody>
          <a:bodyPr wrap="square" rtlCol="0">
            <a:spAutoFit/>
          </a:bodyPr>
          <a:lstStyle/>
          <a:p>
            <a:r>
              <a:rPr lang="fr-FR" sz="1200" dirty="0"/>
              <a:t>Le dossier </a:t>
            </a:r>
            <a:r>
              <a:rPr lang="fr-FR" sz="1200" b="1" i="1" dirty="0"/>
              <a:t>Controller</a:t>
            </a:r>
            <a:r>
              <a:rPr lang="fr-FR" sz="1200" dirty="0"/>
              <a:t> : contrôleurs Spring. Accéder et agir sur la base de données via des requêtes HTTP.</a:t>
            </a:r>
          </a:p>
          <a:p>
            <a:r>
              <a:rPr lang="fr-FR" sz="1200" dirty="0"/>
              <a:t>Le dossier </a:t>
            </a:r>
            <a:r>
              <a:rPr lang="fr-FR" sz="1200" b="1" i="1" dirty="0"/>
              <a:t>model </a:t>
            </a:r>
            <a:r>
              <a:rPr lang="fr-FR" sz="1200" dirty="0"/>
              <a:t>:  classes métier.</a:t>
            </a:r>
          </a:p>
          <a:p>
            <a:endParaRPr lang="fr-FR" sz="1200" dirty="0"/>
          </a:p>
        </p:txBody>
      </p:sp>
      <p:pic>
        <p:nvPicPr>
          <p:cNvPr id="9" name="Image 8">
            <a:extLst>
              <a:ext uri="{FF2B5EF4-FFF2-40B4-BE49-F238E27FC236}">
                <a16:creationId xmlns:a16="http://schemas.microsoft.com/office/drawing/2014/main" id="{7CB4E136-3451-F5DB-7C92-2F8078AFF27C}"/>
              </a:ext>
            </a:extLst>
          </p:cNvPr>
          <p:cNvPicPr>
            <a:picLocks noChangeAspect="1"/>
          </p:cNvPicPr>
          <p:nvPr/>
        </p:nvPicPr>
        <p:blipFill>
          <a:blip r:embed="rId2"/>
          <a:stretch>
            <a:fillRect/>
          </a:stretch>
        </p:blipFill>
        <p:spPr>
          <a:xfrm>
            <a:off x="97817" y="755441"/>
            <a:ext cx="2952000" cy="3078403"/>
          </a:xfrm>
          <a:prstGeom prst="rect">
            <a:avLst/>
          </a:prstGeom>
        </p:spPr>
      </p:pic>
      <p:pic>
        <p:nvPicPr>
          <p:cNvPr id="11" name="Image 10">
            <a:extLst>
              <a:ext uri="{FF2B5EF4-FFF2-40B4-BE49-F238E27FC236}">
                <a16:creationId xmlns:a16="http://schemas.microsoft.com/office/drawing/2014/main" id="{A4C22952-D8D2-A35E-052E-72945354E1C1}"/>
              </a:ext>
            </a:extLst>
          </p:cNvPr>
          <p:cNvPicPr>
            <a:picLocks noChangeAspect="1"/>
          </p:cNvPicPr>
          <p:nvPr/>
        </p:nvPicPr>
        <p:blipFill>
          <a:blip r:embed="rId3"/>
          <a:stretch>
            <a:fillRect/>
          </a:stretch>
        </p:blipFill>
        <p:spPr>
          <a:xfrm>
            <a:off x="3294832" y="755441"/>
            <a:ext cx="4140000" cy="3094887"/>
          </a:xfrm>
          <a:prstGeom prst="rect">
            <a:avLst/>
          </a:prstGeom>
        </p:spPr>
      </p:pic>
      <p:sp>
        <p:nvSpPr>
          <p:cNvPr id="12" name="ZoneTexte 11">
            <a:extLst>
              <a:ext uri="{FF2B5EF4-FFF2-40B4-BE49-F238E27FC236}">
                <a16:creationId xmlns:a16="http://schemas.microsoft.com/office/drawing/2014/main" id="{38C7188D-5728-C1DC-27C2-0E9D3988B45C}"/>
              </a:ext>
            </a:extLst>
          </p:cNvPr>
          <p:cNvSpPr txBox="1"/>
          <p:nvPr/>
        </p:nvSpPr>
        <p:spPr>
          <a:xfrm>
            <a:off x="3294832" y="3953384"/>
            <a:ext cx="4334116" cy="1384995"/>
          </a:xfrm>
          <a:prstGeom prst="rect">
            <a:avLst/>
          </a:prstGeom>
          <a:noFill/>
        </p:spPr>
        <p:txBody>
          <a:bodyPr wrap="square" rtlCol="0">
            <a:spAutoFit/>
          </a:bodyPr>
          <a:lstStyle/>
          <a:p>
            <a:r>
              <a:rPr lang="fr-FR" sz="1200" dirty="0"/>
              <a:t>Le dossier </a:t>
            </a:r>
            <a:r>
              <a:rPr lang="fr-FR" sz="1200" b="1" i="1" dirty="0"/>
              <a:t>Repository</a:t>
            </a:r>
            <a:r>
              <a:rPr lang="fr-FR" sz="1200" dirty="0"/>
              <a:t>: Interfaces fournissant des méthodes pour le CRUD.</a:t>
            </a:r>
          </a:p>
          <a:p>
            <a:r>
              <a:rPr lang="fr-FR" sz="1200" dirty="0"/>
              <a:t>Le dossier </a:t>
            </a:r>
            <a:r>
              <a:rPr lang="fr-FR" sz="1200" b="1" i="1" dirty="0"/>
              <a:t>service</a:t>
            </a:r>
            <a:r>
              <a:rPr lang="fr-FR" sz="1200" dirty="0"/>
              <a:t>: classes qui permet l’accessibilité dans d’autres parties de l’application de certaines  fonctionnalités.</a:t>
            </a:r>
          </a:p>
          <a:p>
            <a:r>
              <a:rPr lang="fr-FR" sz="1200" dirty="0"/>
              <a:t>Le fichier </a:t>
            </a:r>
            <a:r>
              <a:rPr lang="fr-FR" sz="1200" b="1" i="1" dirty="0"/>
              <a:t>SlackLikeApplication</a:t>
            </a:r>
            <a:r>
              <a:rPr lang="fr-FR" sz="1200" dirty="0"/>
              <a:t> pour lancer l’application.</a:t>
            </a:r>
          </a:p>
          <a:p>
            <a:r>
              <a:rPr lang="fr-FR" sz="1200" dirty="0"/>
              <a:t>Le dossier </a:t>
            </a:r>
            <a:r>
              <a:rPr lang="fr-FR" sz="1200" b="1" i="1" dirty="0"/>
              <a:t>test</a:t>
            </a:r>
            <a:r>
              <a:rPr lang="fr-FR" sz="1200" i="1" dirty="0"/>
              <a:t> : </a:t>
            </a:r>
            <a:r>
              <a:rPr lang="fr-FR" sz="1200" dirty="0"/>
              <a:t>permettre des tests unitaires mais dans notre cas cela nous a été utile pour tester nos repositories et services.</a:t>
            </a:r>
            <a:endParaRPr lang="fr-FR" sz="1800" dirty="0"/>
          </a:p>
        </p:txBody>
      </p:sp>
    </p:spTree>
    <p:extLst>
      <p:ext uri="{BB962C8B-B14F-4D97-AF65-F5344CB8AC3E}">
        <p14:creationId xmlns:p14="http://schemas.microsoft.com/office/powerpoint/2010/main" val="25156020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D43FE2-7C90-FA2E-D5D4-7EE2EDFCD67D}"/>
              </a:ext>
            </a:extLst>
          </p:cNvPr>
          <p:cNvSpPr>
            <a:spLocks noGrp="1"/>
          </p:cNvSpPr>
          <p:nvPr>
            <p:ph type="title"/>
          </p:nvPr>
        </p:nvSpPr>
        <p:spPr/>
        <p:txBody>
          <a:bodyPr/>
          <a:lstStyle/>
          <a:p>
            <a:r>
              <a:rPr lang="fr-FR" dirty="0"/>
              <a:t>Extrait Code Controller / API</a:t>
            </a:r>
          </a:p>
        </p:txBody>
      </p:sp>
      <p:pic>
        <p:nvPicPr>
          <p:cNvPr id="6" name="Image 5">
            <a:extLst>
              <a:ext uri="{FF2B5EF4-FFF2-40B4-BE49-F238E27FC236}">
                <a16:creationId xmlns:a16="http://schemas.microsoft.com/office/drawing/2014/main" id="{4568F9B4-832C-18E5-89F8-E2B6627C43CE}"/>
              </a:ext>
            </a:extLst>
          </p:cNvPr>
          <p:cNvPicPr>
            <a:picLocks noChangeAspect="1"/>
          </p:cNvPicPr>
          <p:nvPr/>
        </p:nvPicPr>
        <p:blipFill>
          <a:blip r:embed="rId2"/>
          <a:stretch>
            <a:fillRect/>
          </a:stretch>
        </p:blipFill>
        <p:spPr>
          <a:xfrm>
            <a:off x="174642" y="965367"/>
            <a:ext cx="4608000" cy="4388289"/>
          </a:xfrm>
          <a:prstGeom prst="rect">
            <a:avLst/>
          </a:prstGeom>
        </p:spPr>
      </p:pic>
      <p:sp>
        <p:nvSpPr>
          <p:cNvPr id="7" name="ZoneTexte 6">
            <a:extLst>
              <a:ext uri="{FF2B5EF4-FFF2-40B4-BE49-F238E27FC236}">
                <a16:creationId xmlns:a16="http://schemas.microsoft.com/office/drawing/2014/main" id="{6EF597ED-A24B-E5FE-4740-A25A5655573D}"/>
              </a:ext>
            </a:extLst>
          </p:cNvPr>
          <p:cNvSpPr txBox="1"/>
          <p:nvPr/>
        </p:nvSpPr>
        <p:spPr>
          <a:xfrm>
            <a:off x="5047200" y="964112"/>
            <a:ext cx="4024800" cy="830997"/>
          </a:xfrm>
          <a:prstGeom prst="rect">
            <a:avLst/>
          </a:prstGeom>
          <a:noFill/>
        </p:spPr>
        <p:txBody>
          <a:bodyPr wrap="square" rtlCol="0">
            <a:spAutoFit/>
          </a:bodyPr>
          <a:lstStyle/>
          <a:p>
            <a:r>
              <a:rPr lang="fr-FR" sz="1200" dirty="0"/>
              <a:t>But : l’API Rest permet la communication entre le frontend et le backend via le protocole HTTP. Cela facilite l’accès et la manipulation de ressources à travers les méthodes telles que GET,POST,DELETE,PUT.</a:t>
            </a:r>
          </a:p>
        </p:txBody>
      </p:sp>
      <p:sp>
        <p:nvSpPr>
          <p:cNvPr id="8" name="ZoneTexte 7">
            <a:extLst>
              <a:ext uri="{FF2B5EF4-FFF2-40B4-BE49-F238E27FC236}">
                <a16:creationId xmlns:a16="http://schemas.microsoft.com/office/drawing/2014/main" id="{DF687C97-A890-0DFD-19FF-EE2FA8CD500F}"/>
              </a:ext>
            </a:extLst>
          </p:cNvPr>
          <p:cNvSpPr txBox="1"/>
          <p:nvPr/>
        </p:nvSpPr>
        <p:spPr>
          <a:xfrm>
            <a:off x="5104800" y="2003782"/>
            <a:ext cx="3738049" cy="3046988"/>
          </a:xfrm>
          <a:prstGeom prst="rect">
            <a:avLst/>
          </a:prstGeom>
          <a:noFill/>
        </p:spPr>
        <p:txBody>
          <a:bodyPr wrap="square" rtlCol="0">
            <a:spAutoFit/>
          </a:bodyPr>
          <a:lstStyle/>
          <a:p>
            <a:r>
              <a:rPr lang="fr-FR" sz="1200" u="sng" dirty="0"/>
              <a:t>Explications de certaines annotations :</a:t>
            </a:r>
          </a:p>
          <a:p>
            <a:endParaRPr lang="fr-FR" sz="1200" u="sng" dirty="0"/>
          </a:p>
          <a:p>
            <a:pPr marL="171450" indent="-171450">
              <a:buFont typeface="Wingdings" panose="05000000000000000000" pitchFamily="2" charset="2"/>
              <a:buChar char="Ø"/>
            </a:pPr>
            <a:r>
              <a:rPr lang="fr-FR" sz="1200" b="1" dirty="0"/>
              <a:t>@RestController </a:t>
            </a:r>
            <a:r>
              <a:rPr lang="fr-FR" sz="1200" dirty="0"/>
              <a:t>: Déclaration de la classe(ici  ChannelController) comme un contrôleur REST Spring.</a:t>
            </a:r>
          </a:p>
          <a:p>
            <a:pPr marL="171450" indent="-171450">
              <a:buFont typeface="Wingdings" panose="05000000000000000000" pitchFamily="2" charset="2"/>
              <a:buChar char="Ø"/>
            </a:pPr>
            <a:r>
              <a:rPr lang="fr-FR" sz="1200" b="1" dirty="0"/>
              <a:t>@RequestMapping</a:t>
            </a:r>
            <a:r>
              <a:rPr lang="fr-FR" sz="1200" dirty="0"/>
              <a:t> : Mapping de l'URL de base pour toutes les méthodes de cette classe.</a:t>
            </a:r>
          </a:p>
          <a:p>
            <a:pPr marL="171450" indent="-171450">
              <a:buFont typeface="Wingdings" panose="05000000000000000000" pitchFamily="2" charset="2"/>
              <a:buChar char="Ø"/>
            </a:pPr>
            <a:r>
              <a:rPr lang="fr-FR" sz="1200" b="1" dirty="0"/>
              <a:t>@GetMapping </a:t>
            </a:r>
            <a:r>
              <a:rPr lang="fr-FR" sz="1200" dirty="0"/>
              <a:t>: pour répondre au requêtes http de type GET</a:t>
            </a:r>
            <a:endParaRPr lang="fr-FR" sz="1200" b="1" dirty="0"/>
          </a:p>
          <a:p>
            <a:pPr marL="171450" indent="-171450">
              <a:buFont typeface="Wingdings" panose="05000000000000000000" pitchFamily="2" charset="2"/>
              <a:buChar char="Ø"/>
            </a:pPr>
            <a:r>
              <a:rPr lang="fr-FR" sz="1200" b="1" dirty="0"/>
              <a:t>@PostMapping</a:t>
            </a:r>
            <a:r>
              <a:rPr lang="fr-FR" sz="1200" dirty="0"/>
              <a:t>: pour répondre aux requêtes HTTP de type POST</a:t>
            </a:r>
          </a:p>
          <a:p>
            <a:pPr marL="171450" indent="-171450">
              <a:buFont typeface="Wingdings" panose="05000000000000000000" pitchFamily="2" charset="2"/>
              <a:buChar char="Ø"/>
            </a:pPr>
            <a:r>
              <a:rPr lang="fr-FR" sz="1200" b="1" dirty="0"/>
              <a:t>@DeleteMapping</a:t>
            </a:r>
            <a:r>
              <a:rPr lang="fr-FR" sz="1200" dirty="0"/>
              <a:t>:pour répondre aux requêtes HTTP de type DELETE</a:t>
            </a:r>
          </a:p>
          <a:p>
            <a:pPr marL="171450" indent="-171450">
              <a:buFont typeface="Wingdings" panose="05000000000000000000" pitchFamily="2" charset="2"/>
              <a:buChar char="Ø"/>
            </a:pPr>
            <a:r>
              <a:rPr lang="fr-FR" sz="1200" b="1" dirty="0"/>
              <a:t>@PutMapping </a:t>
            </a:r>
            <a:r>
              <a:rPr lang="fr-FR" sz="1200" dirty="0"/>
              <a:t>: pour répondre aux requêtes HTTP de type PUT</a:t>
            </a:r>
            <a:endParaRPr lang="fr-FR" sz="1200" b="1" dirty="0"/>
          </a:p>
          <a:p>
            <a:endParaRPr lang="fr-FR" sz="1200" dirty="0"/>
          </a:p>
          <a:p>
            <a:endParaRPr lang="fr-FR" sz="1200" dirty="0"/>
          </a:p>
        </p:txBody>
      </p:sp>
    </p:spTree>
    <p:extLst>
      <p:ext uri="{BB962C8B-B14F-4D97-AF65-F5344CB8AC3E}">
        <p14:creationId xmlns:p14="http://schemas.microsoft.com/office/powerpoint/2010/main" val="4120036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0788FB-C737-7CF6-F760-DDC50E38C32C}"/>
              </a:ext>
            </a:extLst>
          </p:cNvPr>
          <p:cNvSpPr>
            <a:spLocks noGrp="1"/>
          </p:cNvSpPr>
          <p:nvPr>
            <p:ph type="title"/>
          </p:nvPr>
        </p:nvSpPr>
        <p:spPr>
          <a:xfrm>
            <a:off x="1167320" y="1736730"/>
            <a:ext cx="6757480" cy="1473398"/>
          </a:xfrm>
        </p:spPr>
        <p:txBody>
          <a:bodyPr>
            <a:normAutofit/>
          </a:bodyPr>
          <a:lstStyle/>
          <a:p>
            <a:pPr algn="l"/>
            <a:r>
              <a:rPr lang="en-US" sz="2400" b="0" dirty="0"/>
              <a:t>Projet :</a:t>
            </a:r>
            <a:br>
              <a:rPr lang="en-US" sz="2400" b="0" dirty="0"/>
            </a:br>
            <a:r>
              <a:rPr lang="en-US" sz="2400" b="0" dirty="0"/>
              <a:t>	Réalisation  d’une application de tchat en ligne , Type Slack </a:t>
            </a:r>
          </a:p>
        </p:txBody>
      </p:sp>
    </p:spTree>
    <p:extLst>
      <p:ext uri="{BB962C8B-B14F-4D97-AF65-F5344CB8AC3E}">
        <p14:creationId xmlns:p14="http://schemas.microsoft.com/office/powerpoint/2010/main" val="404418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E5BDAC-FC8F-8261-20DA-D40A60A5EFC2}"/>
              </a:ext>
            </a:extLst>
          </p:cNvPr>
          <p:cNvSpPr>
            <a:spLocks noGrp="1"/>
          </p:cNvSpPr>
          <p:nvPr>
            <p:ph type="title"/>
          </p:nvPr>
        </p:nvSpPr>
        <p:spPr/>
        <p:txBody>
          <a:bodyPr/>
          <a:lstStyle/>
          <a:p>
            <a:r>
              <a:rPr lang="fr-FR" dirty="0"/>
              <a:t>Tester l’API avec POSTMAN</a:t>
            </a:r>
          </a:p>
        </p:txBody>
      </p:sp>
      <p:pic>
        <p:nvPicPr>
          <p:cNvPr id="4" name="Image 3">
            <a:extLst>
              <a:ext uri="{FF2B5EF4-FFF2-40B4-BE49-F238E27FC236}">
                <a16:creationId xmlns:a16="http://schemas.microsoft.com/office/drawing/2014/main" id="{2CBAA436-283F-2C0C-CCC7-ABD50B8B83E1}"/>
              </a:ext>
            </a:extLst>
          </p:cNvPr>
          <p:cNvPicPr>
            <a:picLocks noChangeAspect="1"/>
          </p:cNvPicPr>
          <p:nvPr/>
        </p:nvPicPr>
        <p:blipFill>
          <a:blip r:embed="rId2"/>
          <a:stretch>
            <a:fillRect/>
          </a:stretch>
        </p:blipFill>
        <p:spPr>
          <a:xfrm>
            <a:off x="0" y="815149"/>
            <a:ext cx="9144000" cy="4084702"/>
          </a:xfrm>
          <a:prstGeom prst="rect">
            <a:avLst/>
          </a:prstGeom>
        </p:spPr>
      </p:pic>
      <p:sp>
        <p:nvSpPr>
          <p:cNvPr id="5" name="ZoneTexte 4">
            <a:extLst>
              <a:ext uri="{FF2B5EF4-FFF2-40B4-BE49-F238E27FC236}">
                <a16:creationId xmlns:a16="http://schemas.microsoft.com/office/drawing/2014/main" id="{A8E7B776-B550-9AFE-4519-9F43000C32B8}"/>
              </a:ext>
            </a:extLst>
          </p:cNvPr>
          <p:cNvSpPr txBox="1"/>
          <p:nvPr/>
        </p:nvSpPr>
        <p:spPr>
          <a:xfrm>
            <a:off x="475200" y="5119200"/>
            <a:ext cx="7092000" cy="246221"/>
          </a:xfrm>
          <a:prstGeom prst="rect">
            <a:avLst/>
          </a:prstGeom>
          <a:noFill/>
        </p:spPr>
        <p:txBody>
          <a:bodyPr wrap="square" rtlCol="0">
            <a:spAutoFit/>
          </a:bodyPr>
          <a:lstStyle/>
          <a:p>
            <a:r>
              <a:rPr lang="fr-FR" sz="1000" dirty="0"/>
              <a:t>Faire une démonstration de Postman en live - </a:t>
            </a:r>
            <a:r>
              <a:rPr lang="fr-FR" sz="1000" dirty="0" err="1"/>
              <a:t>Get</a:t>
            </a:r>
            <a:r>
              <a:rPr lang="fr-FR" sz="1000" dirty="0"/>
              <a:t> / Post et </a:t>
            </a:r>
            <a:r>
              <a:rPr lang="fr-FR" sz="1000" dirty="0" err="1"/>
              <a:t>Delete</a:t>
            </a:r>
            <a:endParaRPr lang="fr-FR" sz="1000" dirty="0"/>
          </a:p>
        </p:txBody>
      </p:sp>
    </p:spTree>
    <p:extLst>
      <p:ext uri="{BB962C8B-B14F-4D97-AF65-F5344CB8AC3E}">
        <p14:creationId xmlns:p14="http://schemas.microsoft.com/office/powerpoint/2010/main" val="17106914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3DCF67-6CBB-DA60-906D-BC4B92A95C81}"/>
              </a:ext>
            </a:extLst>
          </p:cNvPr>
          <p:cNvSpPr>
            <a:spLocks noGrp="1"/>
          </p:cNvSpPr>
          <p:nvPr>
            <p:ph type="title"/>
          </p:nvPr>
        </p:nvSpPr>
        <p:spPr>
          <a:xfrm>
            <a:off x="914399" y="204036"/>
            <a:ext cx="7928450" cy="479404"/>
          </a:xfrm>
        </p:spPr>
        <p:txBody>
          <a:bodyPr/>
          <a:lstStyle/>
          <a:p>
            <a:r>
              <a:rPr lang="fr-FR" dirty="0"/>
              <a:t>Côté Base de données</a:t>
            </a:r>
          </a:p>
        </p:txBody>
      </p:sp>
      <p:pic>
        <p:nvPicPr>
          <p:cNvPr id="5" name="Image 4">
            <a:extLst>
              <a:ext uri="{FF2B5EF4-FFF2-40B4-BE49-F238E27FC236}">
                <a16:creationId xmlns:a16="http://schemas.microsoft.com/office/drawing/2014/main" id="{2DDCFA93-23D3-D439-34EA-D05FF977D0A6}"/>
              </a:ext>
            </a:extLst>
          </p:cNvPr>
          <p:cNvPicPr>
            <a:picLocks noChangeAspect="1"/>
          </p:cNvPicPr>
          <p:nvPr/>
        </p:nvPicPr>
        <p:blipFill>
          <a:blip r:embed="rId2"/>
          <a:stretch>
            <a:fillRect/>
          </a:stretch>
        </p:blipFill>
        <p:spPr>
          <a:xfrm>
            <a:off x="914399" y="770381"/>
            <a:ext cx="5940000" cy="4295054"/>
          </a:xfrm>
          <a:prstGeom prst="rect">
            <a:avLst/>
          </a:prstGeom>
        </p:spPr>
      </p:pic>
      <p:sp>
        <p:nvSpPr>
          <p:cNvPr id="6" name="ZoneTexte 5">
            <a:extLst>
              <a:ext uri="{FF2B5EF4-FFF2-40B4-BE49-F238E27FC236}">
                <a16:creationId xmlns:a16="http://schemas.microsoft.com/office/drawing/2014/main" id="{CE663C5F-545D-2105-B170-6CECEDF0E0D8}"/>
              </a:ext>
            </a:extLst>
          </p:cNvPr>
          <p:cNvSpPr txBox="1"/>
          <p:nvPr/>
        </p:nvSpPr>
        <p:spPr>
          <a:xfrm>
            <a:off x="468000" y="4944619"/>
            <a:ext cx="7452000" cy="461665"/>
          </a:xfrm>
          <a:prstGeom prst="rect">
            <a:avLst/>
          </a:prstGeom>
          <a:noFill/>
        </p:spPr>
        <p:txBody>
          <a:bodyPr wrap="square" rtlCol="0">
            <a:spAutoFit/>
          </a:bodyPr>
          <a:lstStyle/>
          <a:p>
            <a:r>
              <a:rPr lang="fr-FR" sz="1200" dirty="0"/>
              <a:t>En développement, test … possibilité de visualiser , supprimer, ajouter, mettre à jour directement dans les tables avec l’outil PgAdmin.</a:t>
            </a:r>
          </a:p>
        </p:txBody>
      </p:sp>
    </p:spTree>
    <p:extLst>
      <p:ext uri="{BB962C8B-B14F-4D97-AF65-F5344CB8AC3E}">
        <p14:creationId xmlns:p14="http://schemas.microsoft.com/office/powerpoint/2010/main" val="1887203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86B0F9E-DFE8-CFF5-64F3-F1AFB2F06C06}"/>
              </a:ext>
            </a:extLst>
          </p:cNvPr>
          <p:cNvSpPr>
            <a:spLocks noGrp="1"/>
          </p:cNvSpPr>
          <p:nvPr>
            <p:ph type="title"/>
          </p:nvPr>
        </p:nvSpPr>
        <p:spPr/>
        <p:txBody>
          <a:bodyPr/>
          <a:lstStyle/>
          <a:p>
            <a:r>
              <a:rPr lang="fr-FR" dirty="0"/>
              <a:t>Côté base de données - suite</a:t>
            </a:r>
          </a:p>
        </p:txBody>
      </p:sp>
      <p:sp>
        <p:nvSpPr>
          <p:cNvPr id="3" name="ZoneTexte 2">
            <a:extLst>
              <a:ext uri="{FF2B5EF4-FFF2-40B4-BE49-F238E27FC236}">
                <a16:creationId xmlns:a16="http://schemas.microsoft.com/office/drawing/2014/main" id="{775FD706-476E-A999-B3E8-82EA7A318801}"/>
              </a:ext>
            </a:extLst>
          </p:cNvPr>
          <p:cNvSpPr txBox="1"/>
          <p:nvPr/>
        </p:nvSpPr>
        <p:spPr>
          <a:xfrm>
            <a:off x="201600" y="1158640"/>
            <a:ext cx="3030899" cy="461665"/>
          </a:xfrm>
          <a:prstGeom prst="rect">
            <a:avLst/>
          </a:prstGeom>
          <a:noFill/>
        </p:spPr>
        <p:txBody>
          <a:bodyPr wrap="square" rtlCol="0">
            <a:spAutoFit/>
          </a:bodyPr>
          <a:lstStyle/>
          <a:p>
            <a:r>
              <a:rPr lang="fr-FR" sz="1200" dirty="0"/>
              <a:t>On peut aussi utiliser l’interface en mode texte : </a:t>
            </a:r>
            <a:r>
              <a:rPr lang="fr-FR" sz="1200" b="1" dirty="0" err="1"/>
              <a:t>psql</a:t>
            </a:r>
            <a:r>
              <a:rPr lang="fr-FR" sz="1200" b="1" dirty="0"/>
              <a:t> </a:t>
            </a:r>
            <a:r>
              <a:rPr lang="fr-FR" sz="1200" dirty="0"/>
              <a:t>et effectuer des requêtes en </a:t>
            </a:r>
            <a:r>
              <a:rPr lang="fr-FR" sz="1200" dirty="0" err="1"/>
              <a:t>sql</a:t>
            </a:r>
            <a:endParaRPr lang="fr-FR" sz="1200" dirty="0"/>
          </a:p>
        </p:txBody>
      </p:sp>
      <p:pic>
        <p:nvPicPr>
          <p:cNvPr id="5" name="Image 4">
            <a:extLst>
              <a:ext uri="{FF2B5EF4-FFF2-40B4-BE49-F238E27FC236}">
                <a16:creationId xmlns:a16="http://schemas.microsoft.com/office/drawing/2014/main" id="{7B3043BE-A3A6-6F07-1484-86246F70D7AB}"/>
              </a:ext>
            </a:extLst>
          </p:cNvPr>
          <p:cNvPicPr>
            <a:picLocks noChangeAspect="1"/>
          </p:cNvPicPr>
          <p:nvPr/>
        </p:nvPicPr>
        <p:blipFill>
          <a:blip r:embed="rId2"/>
          <a:stretch>
            <a:fillRect/>
          </a:stretch>
        </p:blipFill>
        <p:spPr>
          <a:xfrm>
            <a:off x="3758874" y="776361"/>
            <a:ext cx="5004000" cy="4662603"/>
          </a:xfrm>
          <a:prstGeom prst="rect">
            <a:avLst/>
          </a:prstGeom>
        </p:spPr>
      </p:pic>
    </p:spTree>
    <p:extLst>
      <p:ext uri="{BB962C8B-B14F-4D97-AF65-F5344CB8AC3E}">
        <p14:creationId xmlns:p14="http://schemas.microsoft.com/office/powerpoint/2010/main" val="21628023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3DCF67-6CBB-DA60-906D-BC4B92A95C81}"/>
              </a:ext>
            </a:extLst>
          </p:cNvPr>
          <p:cNvSpPr>
            <a:spLocks noGrp="1"/>
          </p:cNvSpPr>
          <p:nvPr>
            <p:ph type="title"/>
          </p:nvPr>
        </p:nvSpPr>
        <p:spPr/>
        <p:txBody>
          <a:bodyPr/>
          <a:lstStyle/>
          <a:p>
            <a:r>
              <a:rPr lang="fr-FR" dirty="0"/>
              <a:t>Git et </a:t>
            </a:r>
            <a:r>
              <a:rPr lang="fr-FR" dirty="0" err="1"/>
              <a:t>Github</a:t>
            </a:r>
            <a:endParaRPr lang="fr-FR" dirty="0"/>
          </a:p>
        </p:txBody>
      </p:sp>
      <p:sp>
        <p:nvSpPr>
          <p:cNvPr id="3" name="ZoneTexte 2">
            <a:extLst>
              <a:ext uri="{FF2B5EF4-FFF2-40B4-BE49-F238E27FC236}">
                <a16:creationId xmlns:a16="http://schemas.microsoft.com/office/drawing/2014/main" id="{95143465-D81A-2160-3B12-F078ADF4E58C}"/>
              </a:ext>
            </a:extLst>
          </p:cNvPr>
          <p:cNvSpPr txBox="1"/>
          <p:nvPr/>
        </p:nvSpPr>
        <p:spPr>
          <a:xfrm>
            <a:off x="641693" y="1198084"/>
            <a:ext cx="7581600" cy="738664"/>
          </a:xfrm>
          <a:prstGeom prst="rect">
            <a:avLst/>
          </a:prstGeom>
          <a:noFill/>
        </p:spPr>
        <p:txBody>
          <a:bodyPr wrap="square" rtlCol="0">
            <a:spAutoFit/>
          </a:bodyPr>
          <a:lstStyle/>
          <a:p>
            <a:r>
              <a:rPr lang="fr-FR" sz="1400" dirty="0"/>
              <a:t>Adresse GitHub du projet Backend :</a:t>
            </a:r>
          </a:p>
          <a:p>
            <a:endParaRPr lang="fr-FR" sz="1400" dirty="0"/>
          </a:p>
          <a:p>
            <a:r>
              <a:rPr lang="fr-FR" sz="1400" dirty="0">
                <a:hlinkClick r:id="rId2"/>
              </a:rPr>
              <a:t>https://github.com/GDESJ28/CRM_POEC_JAVA_BackEnd</a:t>
            </a:r>
            <a:endParaRPr lang="fr-FR" sz="1400" dirty="0"/>
          </a:p>
        </p:txBody>
      </p:sp>
      <p:sp>
        <p:nvSpPr>
          <p:cNvPr id="4" name="ZoneTexte 3">
            <a:extLst>
              <a:ext uri="{FF2B5EF4-FFF2-40B4-BE49-F238E27FC236}">
                <a16:creationId xmlns:a16="http://schemas.microsoft.com/office/drawing/2014/main" id="{0E4FDA13-6AFD-1521-CA20-E680880C2A56}"/>
              </a:ext>
            </a:extLst>
          </p:cNvPr>
          <p:cNvSpPr txBox="1"/>
          <p:nvPr/>
        </p:nvSpPr>
        <p:spPr>
          <a:xfrm>
            <a:off x="641693" y="2747201"/>
            <a:ext cx="5326716" cy="2062103"/>
          </a:xfrm>
          <a:prstGeom prst="rect">
            <a:avLst/>
          </a:prstGeom>
          <a:noFill/>
        </p:spPr>
        <p:txBody>
          <a:bodyPr wrap="square" rtlCol="0">
            <a:spAutoFit/>
          </a:bodyPr>
          <a:lstStyle/>
          <a:p>
            <a:r>
              <a:rPr lang="fr-FR" sz="1400" dirty="0"/>
              <a:t>Adresse </a:t>
            </a:r>
            <a:r>
              <a:rPr lang="fr-FR" sz="1400" dirty="0" err="1"/>
              <a:t>Github</a:t>
            </a:r>
            <a:r>
              <a:rPr lang="fr-FR" sz="1400" dirty="0"/>
              <a:t> du projet Frontend :</a:t>
            </a:r>
          </a:p>
          <a:p>
            <a:endParaRPr lang="fr-FR" sz="1400" dirty="0"/>
          </a:p>
          <a:p>
            <a:r>
              <a:rPr lang="fr-FR" sz="1400" dirty="0">
                <a:hlinkClick r:id="rId3"/>
              </a:rPr>
              <a:t>https://github.com/tintin0013/CRM_POEC_JAVA_FrontEnd</a:t>
            </a:r>
            <a:endParaRPr lang="fr-FR" sz="1400" dirty="0"/>
          </a:p>
          <a:p>
            <a:endParaRPr lang="fr-FR" sz="1400" dirty="0"/>
          </a:p>
          <a:p>
            <a:endParaRPr lang="fr-FR" dirty="0"/>
          </a:p>
          <a:p>
            <a:endParaRPr lang="fr-FR" dirty="0"/>
          </a:p>
          <a:p>
            <a:endParaRPr lang="fr-FR" dirty="0"/>
          </a:p>
          <a:p>
            <a:endParaRPr lang="fr-FR" dirty="0"/>
          </a:p>
        </p:txBody>
      </p:sp>
    </p:spTree>
    <p:extLst>
      <p:ext uri="{BB962C8B-B14F-4D97-AF65-F5344CB8AC3E}">
        <p14:creationId xmlns:p14="http://schemas.microsoft.com/office/powerpoint/2010/main" val="2618661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lstStyle/>
          <a:p>
            <a:r>
              <a:rPr lang="fr-FR" dirty="0">
                <a:latin typeface="Montserrat ExtraBold"/>
              </a:rPr>
              <a:t>Sommaire </a:t>
            </a:r>
            <a:endParaRPr lang="fr-FR" dirty="0"/>
          </a:p>
        </p:txBody>
      </p:sp>
      <p:sp>
        <p:nvSpPr>
          <p:cNvPr id="4" name="ZoneTexte 3">
            <a:extLst>
              <a:ext uri="{FF2B5EF4-FFF2-40B4-BE49-F238E27FC236}">
                <a16:creationId xmlns:a16="http://schemas.microsoft.com/office/drawing/2014/main" id="{EB0DCAAC-8AB9-F75D-6F94-F7A281F07CE7}"/>
              </a:ext>
            </a:extLst>
          </p:cNvPr>
          <p:cNvSpPr txBox="1"/>
          <p:nvPr/>
        </p:nvSpPr>
        <p:spPr>
          <a:xfrm>
            <a:off x="772633" y="755440"/>
            <a:ext cx="6663070" cy="5078313"/>
          </a:xfrm>
          <a:prstGeom prst="rect">
            <a:avLst/>
          </a:prstGeom>
          <a:noFill/>
        </p:spPr>
        <p:txBody>
          <a:bodyPr wrap="square" rtlCol="0">
            <a:spAutoFit/>
          </a:bodyPr>
          <a:lstStyle/>
          <a:p>
            <a:pPr marL="285750" indent="-285750">
              <a:buFont typeface="Wingdings" panose="05000000000000000000" pitchFamily="2" charset="2"/>
              <a:buChar char="Ø"/>
            </a:pPr>
            <a:r>
              <a:rPr lang="fr-FR" sz="1400" dirty="0">
                <a:hlinkClick r:id="rId2" action="ppaction://hlinksldjump"/>
              </a:rPr>
              <a:t>Frontend</a:t>
            </a:r>
            <a:endParaRPr lang="fr-FR" sz="1400" dirty="0"/>
          </a:p>
          <a:p>
            <a:pPr marL="285750" indent="-285750">
              <a:buFont typeface="Wingdings" panose="05000000000000000000" pitchFamily="2" charset="2"/>
              <a:buChar char="Ø"/>
            </a:pPr>
            <a:r>
              <a:rPr lang="fr-FR" sz="1400" dirty="0">
                <a:hlinkClick r:id="rId3" action="ppaction://hlinksldjump"/>
              </a:rPr>
              <a:t>Présentation d’</a:t>
            </a:r>
            <a:r>
              <a:rPr lang="fr-FR" sz="1400" dirty="0" err="1">
                <a:hlinkClick r:id="rId3" action="ppaction://hlinksldjump"/>
              </a:rPr>
              <a:t>Angular</a:t>
            </a:r>
            <a:endParaRPr lang="fr-FR" sz="1400" dirty="0"/>
          </a:p>
          <a:p>
            <a:pPr marL="285750" indent="-285750">
              <a:buFont typeface="Wingdings" panose="05000000000000000000" pitchFamily="2" charset="2"/>
              <a:buChar char="Ø"/>
            </a:pPr>
            <a:r>
              <a:rPr lang="fr-FR" sz="1400" dirty="0">
                <a:hlinkClick r:id="rId4" action="ppaction://hlinksldjump"/>
              </a:rPr>
              <a:t>Agencement des composants « </a:t>
            </a:r>
            <a:r>
              <a:rPr lang="fr-FR" sz="1400" dirty="0" err="1">
                <a:hlinkClick r:id="rId4" action="ppaction://hlinksldjump"/>
              </a:rPr>
              <a:t>Angular</a:t>
            </a:r>
            <a:r>
              <a:rPr lang="fr-FR" sz="1400" dirty="0">
                <a:hlinkClick r:id="rId4" action="ppaction://hlinksldjump"/>
              </a:rPr>
              <a:t> »</a:t>
            </a:r>
            <a:endParaRPr lang="fr-FR" sz="1400" dirty="0"/>
          </a:p>
          <a:p>
            <a:pPr marL="285750" indent="-285750">
              <a:buFont typeface="Wingdings" panose="05000000000000000000" pitchFamily="2" charset="2"/>
              <a:buChar char="Ø"/>
            </a:pPr>
            <a:r>
              <a:rPr lang="fr-FR" sz="1400" dirty="0">
                <a:hlinkClick r:id="rId5" action="ppaction://hlinksldjump"/>
              </a:rPr>
              <a:t>Objectif de notre application</a:t>
            </a:r>
            <a:endParaRPr lang="fr-FR" sz="1400" dirty="0">
              <a:hlinkClick r:id="rId6" action="ppaction://hlinksldjump"/>
            </a:endParaRPr>
          </a:p>
          <a:p>
            <a:pPr marL="285750" indent="-285750">
              <a:buFont typeface="Wingdings" panose="05000000000000000000" pitchFamily="2" charset="2"/>
              <a:buChar char="Ø"/>
            </a:pPr>
            <a:r>
              <a:rPr lang="fr-FR" sz="1400" dirty="0">
                <a:hlinkClick r:id="rId7" action="ppaction://hlinksldjump"/>
              </a:rPr>
              <a:t>Notre application- page de connexion</a:t>
            </a:r>
            <a:endParaRPr lang="fr-FR" sz="1400" dirty="0">
              <a:hlinkClick r:id="rId8" action="ppaction://hlinksldjump"/>
            </a:endParaRPr>
          </a:p>
          <a:p>
            <a:pPr marL="285750" indent="-285750">
              <a:buFont typeface="Wingdings" panose="05000000000000000000" pitchFamily="2" charset="2"/>
              <a:buChar char="Ø"/>
            </a:pPr>
            <a:r>
              <a:rPr lang="fr-FR" sz="1400" dirty="0">
                <a:hlinkClick r:id="rId8" action="ppaction://hlinksldjump"/>
              </a:rPr>
              <a:t>Notre application- page des gestions des messages et canaux</a:t>
            </a:r>
          </a:p>
          <a:p>
            <a:pPr marL="285750" indent="-285750">
              <a:buFont typeface="Wingdings" panose="05000000000000000000" pitchFamily="2" charset="2"/>
              <a:buChar char="Ø"/>
            </a:pPr>
            <a:r>
              <a:rPr lang="fr-FR" sz="1400" dirty="0">
                <a:hlinkClick r:id="rId8" action="ppaction://hlinksldjump"/>
              </a:rPr>
              <a:t>Backend</a:t>
            </a:r>
            <a:endParaRPr lang="fr-FR" sz="1400" dirty="0"/>
          </a:p>
          <a:p>
            <a:pPr marL="285750" indent="-285750">
              <a:buFont typeface="Wingdings" panose="05000000000000000000" pitchFamily="2" charset="2"/>
              <a:buChar char="Ø"/>
            </a:pPr>
            <a:r>
              <a:rPr lang="fr-FR" sz="1400" dirty="0">
                <a:hlinkClick r:id="rId9" action="ppaction://hlinksldjump"/>
              </a:rPr>
              <a:t>Outils utilisés </a:t>
            </a:r>
            <a:endParaRPr lang="fr-FR" sz="1400" dirty="0"/>
          </a:p>
          <a:p>
            <a:pPr marL="285750" indent="-285750">
              <a:buFont typeface="Wingdings" panose="05000000000000000000" pitchFamily="2" charset="2"/>
              <a:buChar char="Ø"/>
            </a:pPr>
            <a:r>
              <a:rPr lang="fr-FR" sz="1400" dirty="0">
                <a:hlinkClick r:id="rId10" action="ppaction://hlinksldjump"/>
              </a:rPr>
              <a:t>Diagramme de cas d’utilisation</a:t>
            </a:r>
            <a:endParaRPr lang="fr-FR" sz="1400" dirty="0"/>
          </a:p>
          <a:p>
            <a:pPr marL="285750" indent="-285750">
              <a:buFont typeface="Wingdings" panose="05000000000000000000" pitchFamily="2" charset="2"/>
              <a:buChar char="Ø"/>
            </a:pPr>
            <a:r>
              <a:rPr lang="fr-FR" sz="1400" dirty="0">
                <a:hlinkClick r:id="rId11" action="ppaction://hlinksldjump"/>
              </a:rPr>
              <a:t>Les diagrammes de classes</a:t>
            </a:r>
            <a:endParaRPr lang="fr-FR" sz="1400" dirty="0"/>
          </a:p>
          <a:p>
            <a:pPr marL="285750" indent="-285750">
              <a:buFont typeface="Wingdings" panose="05000000000000000000" pitchFamily="2" charset="2"/>
              <a:buChar char="Ø"/>
            </a:pPr>
            <a:r>
              <a:rPr lang="fr-FR" sz="1400" dirty="0">
                <a:hlinkClick r:id="rId12" action="ppaction://hlinksldjump"/>
              </a:rPr>
              <a:t>Modélisation de la base de données et des tables</a:t>
            </a:r>
            <a:endParaRPr lang="fr-FR" sz="1400" dirty="0"/>
          </a:p>
          <a:p>
            <a:pPr marL="285750" indent="-285750">
              <a:buFont typeface="Wingdings" panose="05000000000000000000" pitchFamily="2" charset="2"/>
              <a:buChar char="Ø"/>
            </a:pPr>
            <a:r>
              <a:rPr lang="fr-FR" sz="1400" dirty="0">
                <a:hlinkClick r:id="rId13" action="ppaction://hlinksldjump"/>
              </a:rPr>
              <a:t>Présentation de la partie Backend</a:t>
            </a:r>
            <a:endParaRPr lang="fr-FR" sz="1400" dirty="0"/>
          </a:p>
          <a:p>
            <a:pPr marL="285750" indent="-285750">
              <a:buFont typeface="Wingdings" panose="05000000000000000000" pitchFamily="2" charset="2"/>
              <a:buChar char="Ø"/>
            </a:pPr>
            <a:r>
              <a:rPr lang="fr-FR" sz="1400" dirty="0">
                <a:hlinkClick r:id="rId14" action="ppaction://hlinksldjump"/>
              </a:rPr>
              <a:t>Schéma de la partie Backend</a:t>
            </a:r>
            <a:endParaRPr lang="fr-FR" sz="1400" dirty="0"/>
          </a:p>
          <a:p>
            <a:pPr marL="285750" indent="-285750">
              <a:buFont typeface="Wingdings" panose="05000000000000000000" pitchFamily="2" charset="2"/>
              <a:buChar char="Ø"/>
            </a:pPr>
            <a:r>
              <a:rPr lang="fr-FR" sz="1400" dirty="0">
                <a:hlinkClick r:id="rId15" action="ppaction://hlinksldjump"/>
              </a:rPr>
              <a:t>Code – Structure du projet</a:t>
            </a:r>
            <a:endParaRPr lang="fr-FR" sz="1400" dirty="0"/>
          </a:p>
          <a:p>
            <a:pPr marL="285750" indent="-285750">
              <a:buFont typeface="Wingdings" panose="05000000000000000000" pitchFamily="2" charset="2"/>
              <a:buChar char="Ø"/>
            </a:pPr>
            <a:r>
              <a:rPr lang="fr-FR" sz="1400" dirty="0">
                <a:hlinkClick r:id="rId16" action="ppaction://hlinksldjump"/>
              </a:rPr>
              <a:t>Extrait code Controller /API</a:t>
            </a:r>
            <a:endParaRPr lang="fr-FR" sz="1400" dirty="0"/>
          </a:p>
          <a:p>
            <a:pPr marL="285750" indent="-285750">
              <a:buFont typeface="Wingdings" panose="05000000000000000000" pitchFamily="2" charset="2"/>
              <a:buChar char="Ø"/>
            </a:pPr>
            <a:r>
              <a:rPr lang="fr-FR" sz="1400" dirty="0">
                <a:hlinkClick r:id="rId17" action="ppaction://hlinksldjump"/>
              </a:rPr>
              <a:t>Tester l’API avec POSTMAN</a:t>
            </a:r>
            <a:endParaRPr lang="fr-FR" sz="1400" dirty="0"/>
          </a:p>
          <a:p>
            <a:pPr marL="285750" indent="-285750">
              <a:buFont typeface="Wingdings" panose="05000000000000000000" pitchFamily="2" charset="2"/>
              <a:buChar char="Ø"/>
            </a:pPr>
            <a:r>
              <a:rPr lang="fr-FR" sz="1400" dirty="0">
                <a:hlinkClick r:id="rId18" action="ppaction://hlinksldjump"/>
              </a:rPr>
              <a:t>Côté base de données </a:t>
            </a:r>
            <a:endParaRPr lang="fr-FR" sz="1400" dirty="0"/>
          </a:p>
          <a:p>
            <a:pPr marL="285750" indent="-285750">
              <a:buFont typeface="Wingdings" panose="05000000000000000000" pitchFamily="2" charset="2"/>
              <a:buChar char="Ø"/>
            </a:pPr>
            <a:r>
              <a:rPr lang="fr-FR" sz="1400" dirty="0">
                <a:hlinkClick r:id="rId19" action="ppaction://hlinksldjump"/>
              </a:rPr>
              <a:t>Git / </a:t>
            </a:r>
            <a:r>
              <a:rPr lang="fr-FR" sz="1400" dirty="0" err="1">
                <a:hlinkClick r:id="rId19" action="ppaction://hlinksldjump"/>
              </a:rPr>
              <a:t>Github</a:t>
            </a:r>
            <a:endParaRPr lang="fr-FR" sz="1400" dirty="0"/>
          </a:p>
          <a:p>
            <a:pPr marL="285750" indent="-285750">
              <a:buFont typeface="Wingdings" panose="05000000000000000000" pitchFamily="2" charset="2"/>
              <a:buChar char="Ø"/>
            </a:pPr>
            <a:endParaRPr lang="fr-FR" dirty="0"/>
          </a:p>
          <a:p>
            <a:pPr marL="285750" indent="-285750">
              <a:buFont typeface="Wingdings" panose="05000000000000000000" pitchFamily="2" charset="2"/>
              <a:buChar char="Ø"/>
            </a:pPr>
            <a:endParaRPr lang="fr-FR" dirty="0"/>
          </a:p>
          <a:p>
            <a:endParaRPr lang="fr-FR" dirty="0"/>
          </a:p>
          <a:p>
            <a:endParaRPr lang="fr-FR" dirty="0"/>
          </a:p>
        </p:txBody>
      </p:sp>
    </p:spTree>
    <p:extLst>
      <p:ext uri="{BB962C8B-B14F-4D97-AF65-F5344CB8AC3E}">
        <p14:creationId xmlns:p14="http://schemas.microsoft.com/office/powerpoint/2010/main" val="921683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normAutofit/>
          </a:bodyPr>
          <a:lstStyle/>
          <a:p>
            <a:pPr lvl="0" fontAlgn="base">
              <a:buSzPts val="1000"/>
              <a:tabLst>
                <a:tab pos="457200" algn="l"/>
              </a:tabLst>
            </a:pPr>
            <a:r>
              <a:rPr lang="fr-FR" dirty="0">
                <a:latin typeface="Montserrat ExtraBold" panose="00000900000000000000" pitchFamily="2" charset="0"/>
                <a:cs typeface="Times New Roman" panose="02020603050405020304" pitchFamily="18" charset="0"/>
              </a:rPr>
              <a:t>FRONTEND</a:t>
            </a:r>
          </a:p>
        </p:txBody>
      </p:sp>
      <p:sp>
        <p:nvSpPr>
          <p:cNvPr id="3" name="Titre 1">
            <a:extLst>
              <a:ext uri="{FF2B5EF4-FFF2-40B4-BE49-F238E27FC236}">
                <a16:creationId xmlns:a16="http://schemas.microsoft.com/office/drawing/2014/main" id="{9BF2223B-02CA-128C-0C9E-9485FD21F30F}"/>
              </a:ext>
            </a:extLst>
          </p:cNvPr>
          <p:cNvSpPr txBox="1">
            <a:spLocks/>
          </p:cNvSpPr>
          <p:nvPr/>
        </p:nvSpPr>
        <p:spPr>
          <a:xfrm>
            <a:off x="914399" y="1011043"/>
            <a:ext cx="7928450" cy="3902927"/>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a:lstStyle>
          <a:p>
            <a:pPr lvl="0" fontAlgn="base">
              <a:buSzPts val="1000"/>
              <a:tabLst>
                <a:tab pos="457200" algn="l"/>
              </a:tabLst>
            </a:pPr>
            <a:endParaRPr lang="fr-FR" sz="1800" dirty="0">
              <a:effectLst/>
              <a:latin typeface="Calibri" panose="020F0502020204030204" pitchFamily="34" charset="0"/>
              <a:ea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fr-FR" dirty="0"/>
          </a:p>
        </p:txBody>
      </p:sp>
      <p:sp>
        <p:nvSpPr>
          <p:cNvPr id="4" name="ZoneTexte 3">
            <a:extLst>
              <a:ext uri="{FF2B5EF4-FFF2-40B4-BE49-F238E27FC236}">
                <a16:creationId xmlns:a16="http://schemas.microsoft.com/office/drawing/2014/main" id="{1B76DEAC-BDD9-1614-3542-D245A0A6CD85}"/>
              </a:ext>
            </a:extLst>
          </p:cNvPr>
          <p:cNvSpPr txBox="1"/>
          <p:nvPr/>
        </p:nvSpPr>
        <p:spPr>
          <a:xfrm>
            <a:off x="496186" y="1592207"/>
            <a:ext cx="6134100" cy="1200329"/>
          </a:xfrm>
          <a:prstGeom prst="rect">
            <a:avLst/>
          </a:prstGeom>
          <a:noFill/>
        </p:spPr>
        <p:txBody>
          <a:bodyPr wrap="square" rtlCol="0">
            <a:spAutoFit/>
          </a:bodyPr>
          <a:lstStyle/>
          <a:p>
            <a:r>
              <a:rPr lang="fr-FR" dirty="0"/>
              <a:t>Le côté « FRONT » de notre projet a été réalisé avec :</a:t>
            </a:r>
          </a:p>
          <a:p>
            <a:pPr marL="742950" lvl="1" indent="-285750">
              <a:buClr>
                <a:schemeClr val="tx2">
                  <a:lumMod val="75000"/>
                </a:schemeClr>
              </a:buClr>
              <a:buFont typeface="Wingdings" panose="05000000000000000000" pitchFamily="2" charset="2"/>
              <a:buChar char="Ø"/>
            </a:pPr>
            <a:r>
              <a:rPr lang="fr-FR" dirty="0"/>
              <a:t>Les langage de programmation JavaScript/</a:t>
            </a:r>
            <a:r>
              <a:rPr lang="fr-FR" dirty="0" err="1"/>
              <a:t>TypeScript</a:t>
            </a:r>
            <a:endParaRPr lang="fr-FR" dirty="0"/>
          </a:p>
          <a:p>
            <a:pPr marL="742950" lvl="1" indent="-285750">
              <a:buClr>
                <a:schemeClr val="tx2">
                  <a:lumMod val="75000"/>
                </a:schemeClr>
              </a:buClr>
              <a:buFont typeface="Wingdings" panose="05000000000000000000" pitchFamily="2" charset="2"/>
              <a:buChar char="Ø"/>
            </a:pPr>
            <a:r>
              <a:rPr lang="fr-FR" dirty="0"/>
              <a:t>Le Framework ANGULAR</a:t>
            </a:r>
          </a:p>
          <a:p>
            <a:pPr marL="742950" lvl="1" indent="-285750">
              <a:buClr>
                <a:schemeClr val="tx2">
                  <a:lumMod val="75000"/>
                </a:schemeClr>
              </a:buClr>
              <a:buFont typeface="Wingdings" panose="05000000000000000000" pitchFamily="2" charset="2"/>
              <a:buChar char="Ø"/>
            </a:pPr>
            <a:r>
              <a:rPr lang="fr-FR" dirty="0"/>
              <a:t>HTML5 , CSS3 et BOOSTRAP</a:t>
            </a:r>
          </a:p>
        </p:txBody>
      </p:sp>
      <p:pic>
        <p:nvPicPr>
          <p:cNvPr id="6" name="Image 5">
            <a:extLst>
              <a:ext uri="{FF2B5EF4-FFF2-40B4-BE49-F238E27FC236}">
                <a16:creationId xmlns:a16="http://schemas.microsoft.com/office/drawing/2014/main" id="{41ABDF23-8885-5AC0-26D2-E14675CD4315}"/>
              </a:ext>
            </a:extLst>
          </p:cNvPr>
          <p:cNvPicPr>
            <a:picLocks noChangeAspect="1"/>
          </p:cNvPicPr>
          <p:nvPr/>
        </p:nvPicPr>
        <p:blipFill>
          <a:blip r:embed="rId2"/>
          <a:stretch>
            <a:fillRect/>
          </a:stretch>
        </p:blipFill>
        <p:spPr>
          <a:xfrm>
            <a:off x="301151" y="4035387"/>
            <a:ext cx="2160000" cy="1080000"/>
          </a:xfrm>
          <a:prstGeom prst="rect">
            <a:avLst/>
          </a:prstGeom>
        </p:spPr>
      </p:pic>
      <p:pic>
        <p:nvPicPr>
          <p:cNvPr id="8" name="Image 7">
            <a:extLst>
              <a:ext uri="{FF2B5EF4-FFF2-40B4-BE49-F238E27FC236}">
                <a16:creationId xmlns:a16="http://schemas.microsoft.com/office/drawing/2014/main" id="{7602509E-ABD6-BEFA-D0CC-C52FF0416566}"/>
              </a:ext>
            </a:extLst>
          </p:cNvPr>
          <p:cNvPicPr>
            <a:picLocks noChangeAspect="1"/>
          </p:cNvPicPr>
          <p:nvPr/>
        </p:nvPicPr>
        <p:blipFill>
          <a:blip r:embed="rId3"/>
          <a:stretch>
            <a:fillRect/>
          </a:stretch>
        </p:blipFill>
        <p:spPr>
          <a:xfrm>
            <a:off x="2963181" y="4092186"/>
            <a:ext cx="1512000" cy="846720"/>
          </a:xfrm>
          <a:prstGeom prst="rect">
            <a:avLst/>
          </a:prstGeom>
        </p:spPr>
      </p:pic>
      <p:pic>
        <p:nvPicPr>
          <p:cNvPr id="17" name="Image 16">
            <a:extLst>
              <a:ext uri="{FF2B5EF4-FFF2-40B4-BE49-F238E27FC236}">
                <a16:creationId xmlns:a16="http://schemas.microsoft.com/office/drawing/2014/main" id="{E4F3471C-0477-AF39-3431-E6730F503A54}"/>
              </a:ext>
            </a:extLst>
          </p:cNvPr>
          <p:cNvPicPr>
            <a:picLocks noChangeAspect="1"/>
          </p:cNvPicPr>
          <p:nvPr/>
        </p:nvPicPr>
        <p:blipFill>
          <a:blip r:embed="rId4"/>
          <a:stretch>
            <a:fillRect/>
          </a:stretch>
        </p:blipFill>
        <p:spPr>
          <a:xfrm>
            <a:off x="6908567" y="1560436"/>
            <a:ext cx="1656000" cy="904260"/>
          </a:xfrm>
          <a:prstGeom prst="rect">
            <a:avLst/>
          </a:prstGeom>
        </p:spPr>
      </p:pic>
      <p:pic>
        <p:nvPicPr>
          <p:cNvPr id="19" name="Image 18">
            <a:extLst>
              <a:ext uri="{FF2B5EF4-FFF2-40B4-BE49-F238E27FC236}">
                <a16:creationId xmlns:a16="http://schemas.microsoft.com/office/drawing/2014/main" id="{A6C4A654-61EB-EA00-E4CD-11D0F3B8E2B7}"/>
              </a:ext>
            </a:extLst>
          </p:cNvPr>
          <p:cNvPicPr>
            <a:picLocks noChangeAspect="1"/>
          </p:cNvPicPr>
          <p:nvPr/>
        </p:nvPicPr>
        <p:blipFill>
          <a:blip r:embed="rId5"/>
          <a:stretch>
            <a:fillRect/>
          </a:stretch>
        </p:blipFill>
        <p:spPr>
          <a:xfrm>
            <a:off x="6812792" y="236073"/>
            <a:ext cx="1944000" cy="1459113"/>
          </a:xfrm>
          <a:prstGeom prst="rect">
            <a:avLst/>
          </a:prstGeom>
        </p:spPr>
      </p:pic>
      <p:pic>
        <p:nvPicPr>
          <p:cNvPr id="21" name="Image 20">
            <a:extLst>
              <a:ext uri="{FF2B5EF4-FFF2-40B4-BE49-F238E27FC236}">
                <a16:creationId xmlns:a16="http://schemas.microsoft.com/office/drawing/2014/main" id="{29BC2791-308C-2562-424B-F9F88648197E}"/>
              </a:ext>
            </a:extLst>
          </p:cNvPr>
          <p:cNvPicPr>
            <a:picLocks noChangeAspect="1"/>
          </p:cNvPicPr>
          <p:nvPr/>
        </p:nvPicPr>
        <p:blipFill>
          <a:blip r:embed="rId6"/>
          <a:stretch>
            <a:fillRect/>
          </a:stretch>
        </p:blipFill>
        <p:spPr>
          <a:xfrm>
            <a:off x="5309015" y="4126609"/>
            <a:ext cx="900000" cy="742500"/>
          </a:xfrm>
          <a:prstGeom prst="rect">
            <a:avLst/>
          </a:prstGeom>
        </p:spPr>
      </p:pic>
    </p:spTree>
    <p:extLst>
      <p:ext uri="{BB962C8B-B14F-4D97-AF65-F5344CB8AC3E}">
        <p14:creationId xmlns:p14="http://schemas.microsoft.com/office/powerpoint/2010/main" val="2397900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A030E4-30F4-36F8-0A89-7070E6DA010F}"/>
              </a:ext>
            </a:extLst>
          </p:cNvPr>
          <p:cNvSpPr>
            <a:spLocks noGrp="1"/>
          </p:cNvSpPr>
          <p:nvPr>
            <p:ph type="title"/>
          </p:nvPr>
        </p:nvSpPr>
        <p:spPr/>
        <p:txBody>
          <a:bodyPr/>
          <a:lstStyle/>
          <a:p>
            <a:r>
              <a:rPr lang="fr-FR" dirty="0"/>
              <a:t>Présentation d’</a:t>
            </a:r>
            <a:r>
              <a:rPr lang="fr-FR" dirty="0" err="1"/>
              <a:t>Angular</a:t>
            </a:r>
            <a:endParaRPr lang="fr-FR" dirty="0"/>
          </a:p>
        </p:txBody>
      </p:sp>
      <p:pic>
        <p:nvPicPr>
          <p:cNvPr id="4" name="Image 3">
            <a:extLst>
              <a:ext uri="{FF2B5EF4-FFF2-40B4-BE49-F238E27FC236}">
                <a16:creationId xmlns:a16="http://schemas.microsoft.com/office/drawing/2014/main" id="{28C6C306-16AA-9117-3C6A-F79A6DB921C8}"/>
              </a:ext>
            </a:extLst>
          </p:cNvPr>
          <p:cNvPicPr>
            <a:picLocks noChangeAspect="1"/>
          </p:cNvPicPr>
          <p:nvPr/>
        </p:nvPicPr>
        <p:blipFill>
          <a:blip r:embed="rId2"/>
          <a:stretch>
            <a:fillRect/>
          </a:stretch>
        </p:blipFill>
        <p:spPr>
          <a:xfrm>
            <a:off x="1377582" y="826272"/>
            <a:ext cx="5580000" cy="3025306"/>
          </a:xfrm>
          <a:prstGeom prst="rect">
            <a:avLst/>
          </a:prstGeom>
        </p:spPr>
      </p:pic>
      <p:sp>
        <p:nvSpPr>
          <p:cNvPr id="5" name="ZoneTexte 4">
            <a:extLst>
              <a:ext uri="{FF2B5EF4-FFF2-40B4-BE49-F238E27FC236}">
                <a16:creationId xmlns:a16="http://schemas.microsoft.com/office/drawing/2014/main" id="{F66E8703-FE73-912B-4160-C6A2E547AC6F}"/>
              </a:ext>
            </a:extLst>
          </p:cNvPr>
          <p:cNvSpPr txBox="1"/>
          <p:nvPr/>
        </p:nvSpPr>
        <p:spPr>
          <a:xfrm>
            <a:off x="283154" y="3922410"/>
            <a:ext cx="7768856" cy="1569660"/>
          </a:xfrm>
          <a:prstGeom prst="rect">
            <a:avLst/>
          </a:prstGeom>
          <a:noFill/>
        </p:spPr>
        <p:txBody>
          <a:bodyPr wrap="square" rtlCol="0">
            <a:spAutoFit/>
          </a:bodyPr>
          <a:lstStyle/>
          <a:p>
            <a:r>
              <a:rPr lang="fr-FR" sz="1200" b="0" i="0" dirty="0" err="1">
                <a:solidFill>
                  <a:srgbClr val="374151"/>
                </a:solidFill>
                <a:effectLst/>
              </a:rPr>
              <a:t>Angular</a:t>
            </a:r>
            <a:r>
              <a:rPr lang="fr-FR" sz="1200" b="0" i="0" dirty="0">
                <a:solidFill>
                  <a:srgbClr val="374151"/>
                </a:solidFill>
                <a:effectLst/>
              </a:rPr>
              <a:t> est un </a:t>
            </a:r>
            <a:r>
              <a:rPr lang="fr-FR" sz="1200" b="0" i="0" dirty="0" err="1">
                <a:solidFill>
                  <a:srgbClr val="374151"/>
                </a:solidFill>
                <a:effectLst/>
              </a:rPr>
              <a:t>framework</a:t>
            </a:r>
            <a:r>
              <a:rPr lang="fr-FR" sz="1200" b="0" i="0" dirty="0">
                <a:solidFill>
                  <a:srgbClr val="374151"/>
                </a:solidFill>
                <a:effectLst/>
              </a:rPr>
              <a:t> open-source développé par Google pour la création d'applications web dynamiques.</a:t>
            </a:r>
          </a:p>
          <a:p>
            <a:r>
              <a:rPr lang="fr-FR" sz="1200" b="0" i="0" dirty="0">
                <a:solidFill>
                  <a:srgbClr val="374151"/>
                </a:solidFill>
                <a:effectLst/>
              </a:rPr>
              <a:t>Il utilise le modèle de conception MVC (Modèle-Vue-Contrôleur) pour organiser le code. </a:t>
            </a:r>
          </a:p>
          <a:p>
            <a:r>
              <a:rPr lang="fr-FR" sz="1200" b="0" i="0" dirty="0">
                <a:solidFill>
                  <a:srgbClr val="374151"/>
                </a:solidFill>
                <a:effectLst/>
              </a:rPr>
              <a:t>Les applications </a:t>
            </a:r>
            <a:r>
              <a:rPr lang="fr-FR" sz="1200" b="0" i="0" dirty="0" err="1">
                <a:solidFill>
                  <a:srgbClr val="374151"/>
                </a:solidFill>
                <a:effectLst/>
              </a:rPr>
              <a:t>Angular</a:t>
            </a:r>
            <a:r>
              <a:rPr lang="fr-FR" sz="1200" b="0" i="0" dirty="0">
                <a:solidFill>
                  <a:srgbClr val="374151"/>
                </a:solidFill>
                <a:effectLst/>
              </a:rPr>
              <a:t> sont principalement construites en utilisant des langages web tels que :</a:t>
            </a:r>
          </a:p>
          <a:p>
            <a:pPr marL="628650" lvl="1" indent="-171450">
              <a:buFont typeface="Wingdings" panose="05000000000000000000" pitchFamily="2" charset="2"/>
              <a:buChar char="§"/>
            </a:pPr>
            <a:r>
              <a:rPr lang="fr-FR" sz="1200" b="0" i="0" dirty="0">
                <a:solidFill>
                  <a:srgbClr val="374151"/>
                </a:solidFill>
                <a:effectLst/>
              </a:rPr>
              <a:t>HTML pour la structure</a:t>
            </a:r>
          </a:p>
          <a:p>
            <a:pPr marL="628650" lvl="1" indent="-171450">
              <a:buFont typeface="Wingdings" panose="05000000000000000000" pitchFamily="2" charset="2"/>
              <a:buChar char="§"/>
            </a:pPr>
            <a:r>
              <a:rPr lang="fr-FR" sz="1200" b="0" i="0" dirty="0">
                <a:solidFill>
                  <a:srgbClr val="374151"/>
                </a:solidFill>
                <a:effectLst/>
              </a:rPr>
              <a:t>CSS pour la présentation </a:t>
            </a:r>
          </a:p>
          <a:p>
            <a:pPr marL="628650" lvl="1" indent="-171450">
              <a:buFont typeface="Wingdings" panose="05000000000000000000" pitchFamily="2" charset="2"/>
              <a:buChar char="§"/>
            </a:pPr>
            <a:r>
              <a:rPr lang="fr-FR" sz="1200" b="0" i="0" dirty="0" err="1">
                <a:solidFill>
                  <a:srgbClr val="374151"/>
                </a:solidFill>
                <a:effectLst/>
              </a:rPr>
              <a:t>TypeScript</a:t>
            </a:r>
            <a:r>
              <a:rPr lang="fr-FR" sz="1200" b="0" i="0" dirty="0">
                <a:solidFill>
                  <a:srgbClr val="374151"/>
                </a:solidFill>
                <a:effectLst/>
              </a:rPr>
              <a:t> (</a:t>
            </a:r>
            <a:r>
              <a:rPr lang="fr-FR" sz="1200" b="0" i="0">
                <a:solidFill>
                  <a:srgbClr val="374151"/>
                </a:solidFill>
                <a:effectLst/>
              </a:rPr>
              <a:t>une surcouche </a:t>
            </a:r>
            <a:r>
              <a:rPr lang="fr-FR" sz="1200" b="0" i="0" dirty="0">
                <a:solidFill>
                  <a:srgbClr val="374151"/>
                </a:solidFill>
                <a:effectLst/>
              </a:rPr>
              <a:t>de JavaScript) pour la logique côté client</a:t>
            </a:r>
          </a:p>
          <a:p>
            <a:r>
              <a:rPr lang="fr-FR" sz="1200" b="0" i="0" dirty="0" err="1">
                <a:solidFill>
                  <a:srgbClr val="374151"/>
                </a:solidFill>
                <a:effectLst/>
              </a:rPr>
              <a:t>Angular</a:t>
            </a:r>
            <a:r>
              <a:rPr lang="fr-FR" sz="1200" b="0" i="0" dirty="0">
                <a:solidFill>
                  <a:srgbClr val="374151"/>
                </a:solidFill>
                <a:effectLst/>
              </a:rPr>
              <a:t> facilite également l'intégration avec des API  et peut interagir avec des serveurs pour récupérer et manipuler des données.</a:t>
            </a:r>
            <a:endParaRPr lang="fr-FR" sz="1200" dirty="0"/>
          </a:p>
        </p:txBody>
      </p:sp>
    </p:spTree>
    <p:extLst>
      <p:ext uri="{BB962C8B-B14F-4D97-AF65-F5344CB8AC3E}">
        <p14:creationId xmlns:p14="http://schemas.microsoft.com/office/powerpoint/2010/main" val="3534441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DB8F38D-3F20-915D-0873-2583DE1E7E6D}"/>
              </a:ext>
            </a:extLst>
          </p:cNvPr>
          <p:cNvSpPr>
            <a:spLocks noGrp="1"/>
          </p:cNvSpPr>
          <p:nvPr>
            <p:ph type="title"/>
          </p:nvPr>
        </p:nvSpPr>
        <p:spPr/>
        <p:txBody>
          <a:bodyPr/>
          <a:lstStyle/>
          <a:p>
            <a:r>
              <a:rPr lang="fr-FR" dirty="0"/>
              <a:t>Objectif de notre application</a:t>
            </a:r>
          </a:p>
        </p:txBody>
      </p:sp>
      <p:sp>
        <p:nvSpPr>
          <p:cNvPr id="3" name="ZoneTexte 2">
            <a:extLst>
              <a:ext uri="{FF2B5EF4-FFF2-40B4-BE49-F238E27FC236}">
                <a16:creationId xmlns:a16="http://schemas.microsoft.com/office/drawing/2014/main" id="{0A34FF5F-AFF5-B8BC-1A6A-A624F279476F}"/>
              </a:ext>
            </a:extLst>
          </p:cNvPr>
          <p:cNvSpPr txBox="1"/>
          <p:nvPr/>
        </p:nvSpPr>
        <p:spPr>
          <a:xfrm>
            <a:off x="834708" y="1396409"/>
            <a:ext cx="8087832" cy="1384995"/>
          </a:xfrm>
          <a:prstGeom prst="rect">
            <a:avLst/>
          </a:prstGeom>
          <a:noFill/>
        </p:spPr>
        <p:txBody>
          <a:bodyPr wrap="square" rtlCol="0">
            <a:spAutoFit/>
          </a:bodyPr>
          <a:lstStyle/>
          <a:p>
            <a:r>
              <a:rPr lang="fr-FR" sz="1400" dirty="0"/>
              <a:t>Notre application, SlackLike, est une application de discussion en ligne,</a:t>
            </a:r>
          </a:p>
          <a:p>
            <a:endParaRPr lang="fr-FR" sz="1400" dirty="0"/>
          </a:p>
          <a:p>
            <a:r>
              <a:rPr lang="fr-FR" sz="1400" dirty="0"/>
              <a:t>Un utilisateur pourra :</a:t>
            </a:r>
          </a:p>
          <a:p>
            <a:pPr marL="285750" indent="-285750">
              <a:buFont typeface="Wingdings" panose="05000000000000000000" pitchFamily="2" charset="2"/>
              <a:buChar char="Ø"/>
            </a:pPr>
            <a:r>
              <a:rPr lang="fr-FR" sz="1400" dirty="0"/>
              <a:t>	 créer, supprimer ( sauf le canal principal) un canal de communication ( channel ).</a:t>
            </a:r>
          </a:p>
          <a:p>
            <a:pPr marL="285750" indent="-285750">
              <a:buFont typeface="Wingdings" panose="05000000000000000000" pitchFamily="2" charset="2"/>
              <a:buChar char="Ø"/>
            </a:pPr>
            <a:r>
              <a:rPr lang="fr-FR" sz="1400" dirty="0"/>
              <a:t>     Sélectionner un canal et y créer, modifier, supprimer un message.</a:t>
            </a:r>
          </a:p>
          <a:p>
            <a:r>
              <a:rPr lang="fr-FR" sz="1400" dirty="0"/>
              <a:t>	 </a:t>
            </a:r>
          </a:p>
        </p:txBody>
      </p:sp>
    </p:spTree>
    <p:extLst>
      <p:ext uri="{BB962C8B-B14F-4D97-AF65-F5344CB8AC3E}">
        <p14:creationId xmlns:p14="http://schemas.microsoft.com/office/powerpoint/2010/main" val="2572196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A5DD85-DEC3-E097-85B8-923D5D9CF20F}"/>
              </a:ext>
            </a:extLst>
          </p:cNvPr>
          <p:cNvSpPr>
            <a:spLocks noGrp="1"/>
          </p:cNvSpPr>
          <p:nvPr>
            <p:ph type="title"/>
          </p:nvPr>
        </p:nvSpPr>
        <p:spPr/>
        <p:txBody>
          <a:bodyPr/>
          <a:lstStyle/>
          <a:p>
            <a:r>
              <a:rPr lang="fr-FR" dirty="0"/>
              <a:t>Notre application – page de connexion</a:t>
            </a:r>
          </a:p>
        </p:txBody>
      </p:sp>
    </p:spTree>
    <p:extLst>
      <p:ext uri="{BB962C8B-B14F-4D97-AF65-F5344CB8AC3E}">
        <p14:creationId xmlns:p14="http://schemas.microsoft.com/office/powerpoint/2010/main" val="940653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12E97B-747C-52D5-F19C-363998F0FB06}"/>
              </a:ext>
            </a:extLst>
          </p:cNvPr>
          <p:cNvSpPr>
            <a:spLocks noGrp="1"/>
          </p:cNvSpPr>
          <p:nvPr>
            <p:ph type="title"/>
          </p:nvPr>
        </p:nvSpPr>
        <p:spPr/>
        <p:txBody>
          <a:bodyPr/>
          <a:lstStyle/>
          <a:p>
            <a:r>
              <a:rPr lang="fr-FR" dirty="0"/>
              <a:t>Page de gestion des messages et des canaux</a:t>
            </a:r>
          </a:p>
        </p:txBody>
      </p:sp>
    </p:spTree>
    <p:extLst>
      <p:ext uri="{BB962C8B-B14F-4D97-AF65-F5344CB8AC3E}">
        <p14:creationId xmlns:p14="http://schemas.microsoft.com/office/powerpoint/2010/main" val="975083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E7B515-6E89-1B1F-CF76-626A20D56C09}"/>
              </a:ext>
            </a:extLst>
          </p:cNvPr>
          <p:cNvSpPr>
            <a:spLocks noGrp="1"/>
          </p:cNvSpPr>
          <p:nvPr>
            <p:ph type="title"/>
          </p:nvPr>
        </p:nvSpPr>
        <p:spPr/>
        <p:txBody>
          <a:bodyPr/>
          <a:lstStyle/>
          <a:p>
            <a:r>
              <a:rPr lang="fr-FR" dirty="0"/>
              <a:t>Agencement des composants « </a:t>
            </a:r>
            <a:r>
              <a:rPr lang="fr-FR" dirty="0" err="1"/>
              <a:t>Angular</a:t>
            </a:r>
            <a:r>
              <a:rPr lang="fr-FR" dirty="0"/>
              <a:t> »</a:t>
            </a:r>
          </a:p>
        </p:txBody>
      </p:sp>
      <p:pic>
        <p:nvPicPr>
          <p:cNvPr id="4" name="Image 3">
            <a:extLst>
              <a:ext uri="{FF2B5EF4-FFF2-40B4-BE49-F238E27FC236}">
                <a16:creationId xmlns:a16="http://schemas.microsoft.com/office/drawing/2014/main" id="{6E0AC880-6ADE-76AD-598C-68256FCBE59D}"/>
              </a:ext>
            </a:extLst>
          </p:cNvPr>
          <p:cNvPicPr>
            <a:picLocks noChangeAspect="1"/>
          </p:cNvPicPr>
          <p:nvPr/>
        </p:nvPicPr>
        <p:blipFill>
          <a:blip r:embed="rId2"/>
          <a:stretch>
            <a:fillRect/>
          </a:stretch>
        </p:blipFill>
        <p:spPr>
          <a:xfrm>
            <a:off x="991341" y="994335"/>
            <a:ext cx="7161317" cy="4284000"/>
          </a:xfrm>
          <a:prstGeom prst="rect">
            <a:avLst/>
          </a:prstGeom>
        </p:spPr>
      </p:pic>
    </p:spTree>
    <p:extLst>
      <p:ext uri="{BB962C8B-B14F-4D97-AF65-F5344CB8AC3E}">
        <p14:creationId xmlns:p14="http://schemas.microsoft.com/office/powerpoint/2010/main" val="1003083106"/>
      </p:ext>
    </p:extLst>
  </p:cSld>
  <p:clrMapOvr>
    <a:masterClrMapping/>
  </p:clrMapOvr>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C4A57CFC3BC20408794004E3C2C8533" ma:contentTypeVersion="11" ma:contentTypeDescription="Crée un document." ma:contentTypeScope="" ma:versionID="84d06a8b8ad2f6bd59701aedb9caa4c7">
  <xsd:schema xmlns:xsd="http://www.w3.org/2001/XMLSchema" xmlns:xs="http://www.w3.org/2001/XMLSchema" xmlns:p="http://schemas.microsoft.com/office/2006/metadata/properties" xmlns:ns2="099d1b2c-591f-466c-9e44-242a90511872" xmlns:ns3="6ec97a8b-fe79-4ed6-bd15-18e91a001163" targetNamespace="http://schemas.microsoft.com/office/2006/metadata/properties" ma:root="true" ma:fieldsID="3385be6983aab64751b9623af5bffdfc" ns2:_="" ns3:_="">
    <xsd:import namespace="099d1b2c-591f-466c-9e44-242a90511872"/>
    <xsd:import namespace="6ec97a8b-fe79-4ed6-bd15-18e91a00116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9d1b2c-591f-466c-9e44-242a905118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Balises d’images" ma:readOnly="false" ma:fieldId="{5cf76f15-5ced-4ddc-b409-7134ff3c332f}" ma:taxonomyMulti="true" ma:sspId="d4b6e4fd-4af2-4f07-b7d1-18266e58562b"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ec97a8b-fe79-4ed6-bd15-18e91a001163"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de4db791-e111-497a-906c-e47d5a21aaa9}" ma:internalName="TaxCatchAll" ma:showField="CatchAllData" ma:web="6ec97a8b-fe79-4ed6-bd15-18e91a00116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6ec97a8b-fe79-4ed6-bd15-18e91a001163" xsi:nil="true"/>
    <lcf76f155ced4ddcb4097134ff3c332f xmlns="099d1b2c-591f-466c-9e44-242a9051187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B04CEE3-3F57-4301-83E1-072938BF99A1}">
  <ds:schemaRefs>
    <ds:schemaRef ds:uri="099d1b2c-591f-466c-9e44-242a90511872"/>
    <ds:schemaRef ds:uri="6ec97a8b-fe79-4ed6-bd15-18e91a00116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08CCDFA-3FF5-4516-820B-2B7A6190870B}">
  <ds:schemaRefs>
    <ds:schemaRef ds:uri="http://schemas.microsoft.com/sharepoint/v3/contenttype/forms"/>
  </ds:schemaRefs>
</ds:datastoreItem>
</file>

<file path=customXml/itemProps3.xml><?xml version="1.0" encoding="utf-8"?>
<ds:datastoreItem xmlns:ds="http://schemas.openxmlformats.org/officeDocument/2006/customXml" ds:itemID="{1B0E3BEA-B8EA-4027-B524-1967D99D4977}">
  <ds:schemaRefs>
    <ds:schemaRef ds:uri="099d1b2c-591f-466c-9e44-242a90511872"/>
    <ds:schemaRef ds:uri="476e28a0-7352-492b-9eee-708d9213c5a9"/>
    <ds:schemaRef ds:uri="6ec97a8b-fe79-4ed6-bd15-18e91a001163"/>
    <ds:schemaRef ds:uri="c35d72ba-d11a-41f7-ad9c-c2b314695d89"/>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1962</TotalTime>
  <Words>1083</Words>
  <Application>Microsoft Office PowerPoint</Application>
  <PresentationFormat>Affichage à l'écran (16:10)</PresentationFormat>
  <Paragraphs>124</Paragraphs>
  <Slides>23</Slides>
  <Notes>0</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23</vt:i4>
      </vt:variant>
    </vt:vector>
  </HeadingPairs>
  <TitlesOfParts>
    <vt:vector size="34" baseType="lpstr">
      <vt:lpstr>Arial</vt:lpstr>
      <vt:lpstr>Calibri</vt:lpstr>
      <vt:lpstr>Lato Bold</vt:lpstr>
      <vt:lpstr>Lato Regular</vt:lpstr>
      <vt:lpstr>Lucida Grande</vt:lpstr>
      <vt:lpstr>Montserrat</vt:lpstr>
      <vt:lpstr>Montserrat ExtraBold</vt:lpstr>
      <vt:lpstr>Symbol</vt:lpstr>
      <vt:lpstr>Times New Roman</vt:lpstr>
      <vt:lpstr>Wingdings</vt:lpstr>
      <vt:lpstr>Thème Office</vt:lpstr>
      <vt:lpstr>Présentation PowerPoint</vt:lpstr>
      <vt:lpstr>Projet :  Réalisation  d’une application de tchat en ligne , Type Slack </vt:lpstr>
      <vt:lpstr>Sommaire </vt:lpstr>
      <vt:lpstr>FRONTEND</vt:lpstr>
      <vt:lpstr>Présentation d’Angular</vt:lpstr>
      <vt:lpstr>Objectif de notre application</vt:lpstr>
      <vt:lpstr>Notre application – page de connexion</vt:lpstr>
      <vt:lpstr>Page de gestion des messages et des canaux</vt:lpstr>
      <vt:lpstr>Agencement des composants « Angular »</vt:lpstr>
      <vt:lpstr>Présentation PowerPoint</vt:lpstr>
      <vt:lpstr>BACKEND</vt:lpstr>
      <vt:lpstr>Outils utilisés</vt:lpstr>
      <vt:lpstr>Diagramme de Cas d’utilisation</vt:lpstr>
      <vt:lpstr>Les diagrammes de Classes</vt:lpstr>
      <vt:lpstr>Modélisations de la base de données et des tables</vt:lpstr>
      <vt:lpstr>Présentation de la partie Backend</vt:lpstr>
      <vt:lpstr>Schéma partie Backend</vt:lpstr>
      <vt:lpstr>Code – Structure du projet</vt:lpstr>
      <vt:lpstr>Extrait Code Controller / API</vt:lpstr>
      <vt:lpstr>Tester l’API avec POSTMAN</vt:lpstr>
      <vt:lpstr>Côté Base de données</vt:lpstr>
      <vt:lpstr>Côté base de données - suite</vt:lpstr>
      <vt:lpstr>Git et Github</vt:lpstr>
    </vt:vector>
  </TitlesOfParts>
  <Company>groupe o2i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Diane diane</dc:creator>
  <cp:lastModifiedBy>Gilles DESJ</cp:lastModifiedBy>
  <cp:revision>28</cp:revision>
  <dcterms:created xsi:type="dcterms:W3CDTF">2016-12-19T13:50:22Z</dcterms:created>
  <dcterms:modified xsi:type="dcterms:W3CDTF">2023-12-21T18:32:51Z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0x010100CC4A57CFC3BC20408794004E3C2C8533</vt:lpwstr>
  </property>
  <property fmtid="{D5CDD505-2E9C-101B-9397-08002B2CF9AE}" pid="3" name="MediaServiceImageTags">
    <vt:lpwstr/>
  </property>
</Properties>
</file>

<file path=docProps/thumbnail.jpeg>
</file>